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92" r:id="rId1"/>
  </p:sldMasterIdLst>
  <p:notesMasterIdLst>
    <p:notesMasterId r:id="rId28"/>
  </p:notesMasterIdLst>
  <p:sldIdLst>
    <p:sldId id="256" r:id="rId2"/>
    <p:sldId id="261" r:id="rId3"/>
    <p:sldId id="258" r:id="rId4"/>
    <p:sldId id="288" r:id="rId5"/>
    <p:sldId id="259" r:id="rId6"/>
    <p:sldId id="282" r:id="rId7"/>
    <p:sldId id="260" r:id="rId8"/>
    <p:sldId id="294" r:id="rId9"/>
    <p:sldId id="295" r:id="rId10"/>
    <p:sldId id="263" r:id="rId11"/>
    <p:sldId id="283" r:id="rId12"/>
    <p:sldId id="284" r:id="rId13"/>
    <p:sldId id="285" r:id="rId14"/>
    <p:sldId id="264" r:id="rId15"/>
    <p:sldId id="269" r:id="rId16"/>
    <p:sldId id="270" r:id="rId17"/>
    <p:sldId id="286" r:id="rId18"/>
    <p:sldId id="287" r:id="rId19"/>
    <p:sldId id="271" r:id="rId20"/>
    <p:sldId id="289" r:id="rId21"/>
    <p:sldId id="290" r:id="rId22"/>
    <p:sldId id="291" r:id="rId23"/>
    <p:sldId id="292" r:id="rId24"/>
    <p:sldId id="293" r:id="rId25"/>
    <p:sldId id="268" r:id="rId26"/>
    <p:sldId id="262"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5" autoAdjust="0"/>
    <p:restoredTop sz="83271" autoAdjust="0"/>
  </p:normalViewPr>
  <p:slideViewPr>
    <p:cSldViewPr snapToGrid="0">
      <p:cViewPr varScale="1">
        <p:scale>
          <a:sx n="60" d="100"/>
          <a:sy n="60" d="100"/>
        </p:scale>
        <p:origin x="1056"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88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37AA57-93A2-421B-939F-CDFE37CC9002}" type="datetimeFigureOut">
              <a:rPr kumimoji="1" lang="ja-JP" altLang="en-US" smtClean="0"/>
              <a:t>2021/6/24</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3C39A8-B8FC-450D-938A-18C33A162EC3}" type="slidenum">
              <a:rPr kumimoji="1" lang="ja-JP" altLang="en-US" smtClean="0"/>
              <a:t>‹#›</a:t>
            </a:fld>
            <a:endParaRPr kumimoji="1" lang="ja-JP" altLang="en-US"/>
          </a:p>
        </p:txBody>
      </p:sp>
    </p:spTree>
    <p:extLst>
      <p:ext uri="{BB962C8B-B14F-4D97-AF65-F5344CB8AC3E}">
        <p14:creationId xmlns:p14="http://schemas.microsoft.com/office/powerpoint/2010/main" val="11156451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a:t>
            </a:fld>
            <a:endParaRPr kumimoji="1" lang="ja-JP" altLang="en-US"/>
          </a:p>
        </p:txBody>
      </p:sp>
    </p:spTree>
    <p:extLst>
      <p:ext uri="{BB962C8B-B14F-4D97-AF65-F5344CB8AC3E}">
        <p14:creationId xmlns:p14="http://schemas.microsoft.com/office/powerpoint/2010/main" val="2709870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３つめは誹謗中傷等への対策</a:t>
            </a:r>
            <a:endParaRPr kumimoji="1" lang="en-US" altLang="ja-JP" dirty="0"/>
          </a:p>
          <a:p>
            <a:r>
              <a:rPr kumimoji="1" lang="ja-JP" altLang="en-US" dirty="0"/>
              <a:t>事前登録した１００語を自動で検閲</a:t>
            </a:r>
            <a:endParaRPr kumimoji="1" lang="en-US" altLang="ja-JP" dirty="0"/>
          </a:p>
          <a:p>
            <a:r>
              <a:rPr kumimoji="1" lang="ja-JP" altLang="en-US" dirty="0"/>
              <a:t>誹謗中傷にあたるワードが含んであると投稿・返信ができない仕様</a:t>
            </a:r>
            <a:endParaRPr kumimoji="1" lang="en-US" altLang="ja-JP" dirty="0"/>
          </a:p>
          <a:p>
            <a:r>
              <a:rPr kumimoji="1" lang="ja-JP" altLang="en-US" dirty="0"/>
              <a:t>その自動検閲をかいくぐるような悪質受講者がもしいた場合管理者権限で匿名を解除する実名化機能という過激派な機能もついている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12</a:t>
            </a:fld>
            <a:endParaRPr kumimoji="1" lang="ja-JP" altLang="en-US"/>
          </a:p>
        </p:txBody>
      </p:sp>
    </p:spTree>
    <p:extLst>
      <p:ext uri="{BB962C8B-B14F-4D97-AF65-F5344CB8AC3E}">
        <p14:creationId xmlns:p14="http://schemas.microsoft.com/office/powerpoint/2010/main" val="695821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3</a:t>
            </a:fld>
            <a:endParaRPr kumimoji="1" lang="ja-JP" altLang="en-US"/>
          </a:p>
        </p:txBody>
      </p:sp>
    </p:spTree>
    <p:extLst>
      <p:ext uri="{BB962C8B-B14F-4D97-AF65-F5344CB8AC3E}">
        <p14:creationId xmlns:p14="http://schemas.microsoft.com/office/powerpoint/2010/main" val="3120761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DOJO</a:t>
            </a:r>
            <a:r>
              <a:rPr kumimoji="1" lang="ja-JP" altLang="en-US" dirty="0"/>
              <a:t>運営局の方へのヒアリング</a:t>
            </a:r>
            <a:endParaRPr kumimoji="1" lang="en-US" altLang="ja-JP" dirty="0"/>
          </a:p>
          <a:p>
            <a:r>
              <a:rPr kumimoji="1" lang="ja-JP" altLang="en-US" dirty="0"/>
              <a:t>オンラインゆえの問題点として挙げられた</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5</a:t>
            </a:fld>
            <a:endParaRPr kumimoji="1" lang="ja-JP" altLang="en-US"/>
          </a:p>
        </p:txBody>
      </p:sp>
    </p:spTree>
    <p:extLst>
      <p:ext uri="{BB962C8B-B14F-4D97-AF65-F5344CB8AC3E}">
        <p14:creationId xmlns:p14="http://schemas.microsoft.com/office/powerpoint/2010/main" val="403649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受講生の意見として挙げられたこと</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6</a:t>
            </a:fld>
            <a:endParaRPr kumimoji="1" lang="ja-JP" altLang="en-US"/>
          </a:p>
        </p:txBody>
      </p:sp>
    </p:spTree>
    <p:extLst>
      <p:ext uri="{BB962C8B-B14F-4D97-AF65-F5344CB8AC3E}">
        <p14:creationId xmlns:p14="http://schemas.microsoft.com/office/powerpoint/2010/main" val="38507860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受講者理解及び受講者同士のコミュニケーションや気軽に話せることによる精神的負担の軽減のために</a:t>
            </a:r>
            <a:r>
              <a:rPr kumimoji="1" lang="en-US" altLang="ja-JP" dirty="0"/>
              <a:t>TERACO</a:t>
            </a:r>
            <a:r>
              <a:rPr kumimoji="1" lang="ja-JP" altLang="en-US" dirty="0"/>
              <a:t>に掲示板機能を追加することを提案</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7</a:t>
            </a:fld>
            <a:endParaRPr kumimoji="1" lang="ja-JP" altLang="en-US"/>
          </a:p>
        </p:txBody>
      </p:sp>
    </p:spTree>
    <p:extLst>
      <p:ext uri="{BB962C8B-B14F-4D97-AF65-F5344CB8AC3E}">
        <p14:creationId xmlns:p14="http://schemas.microsoft.com/office/powerpoint/2010/main" val="2623085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各企業様向けに説明をさせていただきます。</a:t>
            </a:r>
            <a:endParaRPr kumimoji="1" lang="en-US" altLang="ja-JP" dirty="0"/>
          </a:p>
          <a:p>
            <a:r>
              <a:rPr kumimoji="1" lang="en-US" altLang="ja-JP" dirty="0"/>
              <a:t>TERACO</a:t>
            </a:r>
            <a:r>
              <a:rPr kumimoji="1" lang="ja-JP" altLang="en-US" dirty="0"/>
              <a:t>とは</a:t>
            </a:r>
            <a:r>
              <a:rPr kumimoji="1" lang="en-US" altLang="ja-JP" dirty="0"/>
              <a:t>DOJO</a:t>
            </a:r>
            <a:r>
              <a:rPr kumimoji="1" lang="ja-JP" altLang="en-US" dirty="0"/>
              <a:t>受講者や講師用の</a:t>
            </a:r>
            <a:r>
              <a:rPr kumimoji="1" lang="en-US" altLang="ja-JP" dirty="0"/>
              <a:t>HP</a:t>
            </a:r>
            <a:r>
              <a:rPr kumimoji="1" lang="ja-JP" altLang="en-US" dirty="0"/>
              <a:t>です。</a:t>
            </a:r>
            <a:endParaRPr kumimoji="1" lang="en-US" altLang="ja-JP" dirty="0"/>
          </a:p>
          <a:p>
            <a:r>
              <a:rPr kumimoji="1" lang="ja-JP" altLang="en-US" dirty="0"/>
              <a:t>勤怠管理・日報提出・</a:t>
            </a:r>
            <a:r>
              <a:rPr kumimoji="1" lang="en-US" altLang="ja-JP" dirty="0"/>
              <a:t>zoom</a:t>
            </a:r>
            <a:r>
              <a:rPr kumimoji="1" lang="ja-JP" altLang="en-US" dirty="0"/>
              <a:t>等への参加など多くのことをこの</a:t>
            </a:r>
            <a:r>
              <a:rPr kumimoji="1" lang="en-US" altLang="ja-JP" dirty="0"/>
              <a:t>TERACO</a:t>
            </a:r>
            <a:r>
              <a:rPr kumimoji="1" lang="ja-JP" altLang="en-US" dirty="0"/>
              <a:t>上で行っています。</a:t>
            </a:r>
            <a:endParaRPr kumimoji="1" lang="en-US" altLang="ja-JP" dirty="0"/>
          </a:p>
          <a:p>
            <a:r>
              <a:rPr kumimoji="1" lang="ja-JP" altLang="en-US" dirty="0"/>
              <a:t>今回はこの</a:t>
            </a:r>
            <a:r>
              <a:rPr kumimoji="1" lang="en-US" altLang="ja-JP" dirty="0"/>
              <a:t>TERACO</a:t>
            </a:r>
            <a:r>
              <a:rPr kumimoji="1" lang="ja-JP" altLang="en-US" dirty="0"/>
              <a:t>に掲示板機能を追加したとして説明を続けさせていただきます。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8</a:t>
            </a:fld>
            <a:endParaRPr kumimoji="1" lang="ja-JP" altLang="en-US"/>
          </a:p>
        </p:txBody>
      </p:sp>
    </p:spTree>
    <p:extLst>
      <p:ext uri="{BB962C8B-B14F-4D97-AF65-F5344CB8AC3E}">
        <p14:creationId xmlns:p14="http://schemas.microsoft.com/office/powerpoint/2010/main" val="28262311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PR</a:t>
            </a:r>
            <a:r>
              <a:rPr kumimoji="1" lang="ja-JP" altLang="en-US" dirty="0"/>
              <a:t>ポイントは３つ</a:t>
            </a:r>
            <a:endParaRPr kumimoji="1" lang="en-US" altLang="ja-JP" dirty="0"/>
          </a:p>
          <a:p>
            <a:r>
              <a:rPr kumimoji="1" lang="ja-JP" altLang="en-US" dirty="0"/>
              <a:t>１つめは匿名化機能</a:t>
            </a:r>
            <a:endParaRPr kumimoji="1" lang="en-US" altLang="ja-JP" dirty="0"/>
          </a:p>
          <a:p>
            <a:r>
              <a:rPr kumimoji="1" lang="ja-JP" altLang="en-US" dirty="0"/>
              <a:t>２つめは受講者どうしでのコミュニケーション</a:t>
            </a:r>
            <a:endParaRPr kumimoji="1" lang="en-US" altLang="ja-JP" dirty="0"/>
          </a:p>
          <a:p>
            <a:r>
              <a:rPr kumimoji="1" lang="ja-JP" altLang="en-US" dirty="0"/>
              <a:t>３つめは誹謗中傷等への対策</a:t>
            </a:r>
          </a:p>
          <a:p>
            <a:r>
              <a:rPr kumimoji="1" lang="ja-JP" altLang="en-US" dirty="0"/>
              <a:t>次のスライドから詳しく説明します。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9</a:t>
            </a:fld>
            <a:endParaRPr kumimoji="1" lang="ja-JP" altLang="en-US"/>
          </a:p>
        </p:txBody>
      </p:sp>
    </p:spTree>
    <p:extLst>
      <p:ext uri="{BB962C8B-B14F-4D97-AF65-F5344CB8AC3E}">
        <p14:creationId xmlns:p14="http://schemas.microsoft.com/office/powerpoint/2010/main" val="4223100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１つめの匿名化機能について</a:t>
            </a:r>
            <a:endParaRPr kumimoji="1" lang="en-US" altLang="ja-JP" dirty="0"/>
          </a:p>
          <a:p>
            <a:r>
              <a:rPr kumimoji="1" lang="ja-JP" altLang="en-US" dirty="0"/>
              <a:t>受講者は</a:t>
            </a:r>
            <a:r>
              <a:rPr kumimoji="1" lang="en-US" altLang="ja-JP" dirty="0"/>
              <a:t>TERACO</a:t>
            </a:r>
            <a:r>
              <a:rPr kumimoji="1" lang="ja-JP" altLang="en-US" dirty="0"/>
              <a:t>用のメールアドレスでログインした際に掲示板用の匿名化</a:t>
            </a:r>
            <a:r>
              <a:rPr kumimoji="1" lang="en-US" altLang="ja-JP" dirty="0"/>
              <a:t>id</a:t>
            </a:r>
            <a:r>
              <a:rPr kumimoji="1" lang="ja-JP" altLang="en-US" dirty="0"/>
              <a:t>が配布される</a:t>
            </a:r>
            <a:endParaRPr kumimoji="1" lang="en-US" altLang="ja-JP" dirty="0"/>
          </a:p>
          <a:p>
            <a:r>
              <a:rPr kumimoji="1" lang="ja-JP" altLang="en-US" dirty="0"/>
              <a:t>通常の掲示板とは違い</a:t>
            </a:r>
            <a:r>
              <a:rPr kumimoji="1" lang="en-US" altLang="ja-JP" dirty="0"/>
              <a:t>DOJO</a:t>
            </a:r>
            <a:r>
              <a:rPr kumimoji="1" lang="ja-JP" altLang="en-US" dirty="0"/>
              <a:t>受講者であることが前提で匿名化される</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10</a:t>
            </a:fld>
            <a:endParaRPr kumimoji="1" lang="ja-JP" altLang="en-US"/>
          </a:p>
        </p:txBody>
      </p:sp>
    </p:spTree>
    <p:extLst>
      <p:ext uri="{BB962C8B-B14F-4D97-AF65-F5344CB8AC3E}">
        <p14:creationId xmlns:p14="http://schemas.microsoft.com/office/powerpoint/2010/main" val="10257946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２つめは受講者同士のみでのコミュニケーション</a:t>
            </a:r>
            <a:endParaRPr kumimoji="1" lang="en-US" altLang="ja-JP" dirty="0"/>
          </a:p>
          <a:p>
            <a:r>
              <a:rPr kumimoji="1" lang="ja-JP" altLang="en-US" dirty="0"/>
              <a:t>ログインの時点で講師か受講者か判別する機能を持っている</a:t>
            </a:r>
            <a:endParaRPr kumimoji="1" lang="en-US" altLang="ja-JP" dirty="0"/>
          </a:p>
          <a:p>
            <a:r>
              <a:rPr kumimoji="1" lang="ja-JP" altLang="en-US" dirty="0"/>
              <a:t>講師の場合は掲示板に飛べない仕様のメニューページへ遷移する</a:t>
            </a:r>
            <a:endParaRPr kumimoji="1" lang="en-US" altLang="ja-JP" dirty="0"/>
          </a:p>
          <a:p>
            <a:r>
              <a:rPr kumimoji="1" lang="ja-JP" altLang="en-US" dirty="0"/>
              <a:t>管理者は閲覧のみ可能であり、投稿や返信はできないようになっている</a:t>
            </a:r>
            <a:endParaRPr kumimoji="1" lang="en-US" altLang="ja-JP" dirty="0"/>
          </a:p>
          <a:p>
            <a:r>
              <a:rPr kumimoji="1" lang="ja-JP" altLang="en-US" dirty="0"/>
              <a:t>受講者から不安の声があがっていないかなどの確認ができる</a:t>
            </a:r>
            <a:endParaRPr kumimoji="1" lang="en-US" altLang="ja-JP" dirty="0"/>
          </a:p>
          <a:p>
            <a:r>
              <a:rPr kumimoji="1" lang="ja-JP" altLang="en-US" dirty="0"/>
              <a:t>受講者に大々的に運営局が管理していることを伝えなければよりのびのびとコミュニケーションをとってもらえるのではないか</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11</a:t>
            </a:fld>
            <a:endParaRPr kumimoji="1" lang="ja-JP" altLang="en-US"/>
          </a:p>
        </p:txBody>
      </p:sp>
    </p:spTree>
    <p:extLst>
      <p:ext uri="{BB962C8B-B14F-4D97-AF65-F5344CB8AC3E}">
        <p14:creationId xmlns:p14="http://schemas.microsoft.com/office/powerpoint/2010/main" val="59406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1"/>
      </p:bgRef>
    </p:bg>
    <p:spTree>
      <p:nvGrpSpPr>
        <p:cNvPr id="1" name=""/>
        <p:cNvGrpSpPr/>
        <p:nvPr/>
      </p:nvGrpSpPr>
      <p:grpSpPr>
        <a:xfrm>
          <a:off x="0" y="0"/>
          <a:ext cx="0" cy="0"/>
          <a:chOff x="0" y="0"/>
          <a:chExt cx="0" cy="0"/>
        </a:xfrm>
      </p:grpSpPr>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75488" y="2166364"/>
            <a:ext cx="11247120" cy="1739347"/>
          </a:xfrm>
        </p:spPr>
        <p:txBody>
          <a:bodyPr tIns="45720" bIns="45720" anchor="ctr">
            <a:normAutofit/>
          </a:bodyPr>
          <a:lstStyle>
            <a:lvl1pPr algn="ctr">
              <a:lnSpc>
                <a:spcPct val="80000"/>
              </a:lnSpc>
              <a:defRPr sz="6000" spc="150" baseline="0">
                <a:solidFill>
                  <a:schemeClr val="bg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347472" y="3913632"/>
            <a:ext cx="11506200" cy="457200"/>
          </a:xfrm>
        </p:spPr>
        <p:txBody>
          <a:bodyPr>
            <a:normAutofit/>
          </a:bodyPr>
          <a:lstStyle>
            <a:lvl1pPr marL="0" indent="0" algn="ctr">
              <a:spcBef>
                <a:spcPts val="0"/>
              </a:spcBef>
              <a:spcAft>
                <a:spcPts val="0"/>
              </a:spcAft>
              <a:buNone/>
              <a:defRPr sz="2000">
                <a:solidFill>
                  <a:srgbClr val="FFFFFF"/>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9C1F382-0325-42D9-9450-8515381A29BA}" type="datetime1">
              <a:rPr lang="en-US" altLang="ja-JP" smtClean="0"/>
              <a:t>6/24/2021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60377747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1086646-C30B-4863-8D0F-EE2C77EFAB4D}" type="datetime1">
              <a:rPr lang="en-US" altLang="ja-JP" smtClean="0"/>
              <a:t>6/24/2021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07750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838200" y="6422854"/>
            <a:ext cx="2743196" cy="365125"/>
          </a:xfrm>
        </p:spPr>
        <p:txBody>
          <a:bodyPr/>
          <a:lstStyle/>
          <a:p>
            <a:fld id="{2702610D-2F3D-49ED-B71D-5996FBA0033D}" type="datetime1">
              <a:rPr lang="en-US" altLang="ja-JP" smtClean="0"/>
              <a:t>6/24/2021</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0513971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572202-DF1A-43F6-A4D9-4F46BA5A2262}" type="datetime1">
              <a:rPr lang="en-US" altLang="ja-JP" smtClean="0"/>
              <a:t>6/24/2021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089015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75488" y="2167128"/>
            <a:ext cx="11247120" cy="1737360"/>
          </a:xfrm>
        </p:spPr>
        <p:txBody>
          <a:bodyPr anchor="ctr">
            <a:noAutofit/>
          </a:bodyPr>
          <a:lstStyle>
            <a:lvl1pPr algn="ctr">
              <a:lnSpc>
                <a:spcPct val="80000"/>
              </a:lnSpc>
              <a:defRPr sz="6000" b="0" spc="150" baseline="0">
                <a:solidFill>
                  <a:schemeClr val="bg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47472" y="3913212"/>
            <a:ext cx="11503152" cy="457200"/>
          </a:xfrm>
        </p:spPr>
        <p:txBody>
          <a:bodyPr anchor="t">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lvl1pPr>
              <a:defRPr>
                <a:solidFill>
                  <a:schemeClr val="tx2"/>
                </a:solidFill>
              </a:defRPr>
            </a:lvl1pPr>
          </a:lstStyle>
          <a:p>
            <a:fld id="{6BC5E275-BDD4-406C-B791-D2EF7FAA0A62}" type="datetime1">
              <a:rPr lang="en-US" altLang="ja-JP" smtClean="0"/>
              <a:t>6/24/2021</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9687775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7F0FBDF-B346-4724-AB96-E0EDB15DA0DF}" type="datetime1">
              <a:rPr lang="en-US" altLang="ja-JP" smtClean="0"/>
              <a:t>6/24/2021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326865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AF02601-B912-46D9-A8E5-653D6CFDE8A3}" type="datetime1">
              <a:rPr lang="en-US" altLang="ja-JP" smtClean="0"/>
              <a:t>6/24/2021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6165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00EB639-F90B-486B-BE3D-9E925A9448A0}" type="datetime1">
              <a:rPr lang="en-US" altLang="ja-JP" smtClean="0"/>
              <a:t>6/24/2021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691558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EE3588-AFA9-45AA-B879-96B54EF54ECB}" type="datetime1">
              <a:rPr lang="en-US" altLang="ja-JP" smtClean="0"/>
              <a:t>6/24/2021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168518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E49142D-F140-4774-92BE-7D6BBFCCC890}" type="datetime1">
              <a:rPr lang="en-US" altLang="ja-JP" smtClean="0"/>
              <a:t>6/24/2021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997744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3E035F4-D396-484A-98E8-3C64560C9D79}" type="datetime1">
              <a:rPr lang="en-US" altLang="ja-JP" smtClean="0"/>
              <a:t>6/24/2021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105592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ea typeface="メイリオ" panose="020B0604030504040204" pitchFamily="50" charset="-128"/>
              </a:defRPr>
            </a:lvl1pPr>
          </a:lstStyle>
          <a:p>
            <a:fld id="{FC1DFCD2-ABF1-4914-ACB0-2F98F1777F5C}" type="datetime1">
              <a:rPr lang="en-US" altLang="ja-JP" smtClean="0"/>
              <a:pPr/>
              <a:t>6/24/2021</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41338468"/>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hdr="0" ftr="0" dt="0"/>
  <p:txStyles>
    <p:titleStyle>
      <a:lvl1pPr algn="l" defTabSz="914400" rtl="0" eaLnBrk="1" latinLnBrk="0" hangingPunct="1">
        <a:lnSpc>
          <a:spcPct val="85000"/>
        </a:lnSpc>
        <a:spcBef>
          <a:spcPct val="0"/>
        </a:spcBef>
        <a:buNone/>
        <a:defRPr kumimoji="1" sz="4000" kern="1200" cap="all" baseline="0">
          <a:solidFill>
            <a:schemeClr val="bg2"/>
          </a:solidFill>
          <a:latin typeface="+mj-lt"/>
          <a:ea typeface="メイリオ" panose="020B0604030504040204" pitchFamily="50" charset="-128"/>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kumimoji="1" sz="2200" kern="1200">
          <a:solidFill>
            <a:schemeClr val="tx1"/>
          </a:solidFill>
          <a:latin typeface="+mn-lt"/>
          <a:ea typeface="メイリオ" panose="020B0604030504040204" pitchFamily="50" charset="-128"/>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2000" kern="1200">
          <a:solidFill>
            <a:schemeClr val="tx1"/>
          </a:solidFill>
          <a:latin typeface="+mn-lt"/>
          <a:ea typeface="メイリオ" panose="020B0604030504040204" pitchFamily="50" charset="-128"/>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800" kern="1200">
          <a:solidFill>
            <a:schemeClr val="tx1"/>
          </a:solidFill>
          <a:latin typeface="+mn-lt"/>
          <a:ea typeface="メイリオ" panose="020B0604030504040204" pitchFamily="50" charset="-128"/>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5B83B4-8C30-4C69-A653-3C378034B5B7}"/>
              </a:ext>
            </a:extLst>
          </p:cNvPr>
          <p:cNvSpPr>
            <a:spLocks noGrp="1"/>
          </p:cNvSpPr>
          <p:nvPr>
            <p:ph type="ctrTitle"/>
          </p:nvPr>
        </p:nvSpPr>
        <p:spPr>
          <a:xfrm>
            <a:off x="354676" y="2559327"/>
            <a:ext cx="7778913" cy="1739347"/>
          </a:xfrm>
        </p:spPr>
        <p:txBody>
          <a:bodyPr anchor="b">
            <a:normAutofit/>
          </a:bodyPr>
          <a:lstStyle/>
          <a:p>
            <a:pPr algn="l"/>
            <a:r>
              <a:rPr kumimoji="1" lang="ja-JP" altLang="en-US" sz="5400" dirty="0"/>
              <a:t>研修成果発表</a:t>
            </a:r>
          </a:p>
        </p:txBody>
      </p:sp>
      <p:sp>
        <p:nvSpPr>
          <p:cNvPr id="3" name="字幕 2">
            <a:extLst>
              <a:ext uri="{FF2B5EF4-FFF2-40B4-BE49-F238E27FC236}">
                <a16:creationId xmlns:a16="http://schemas.microsoft.com/office/drawing/2014/main" id="{BB048A5E-A551-4F54-91AE-ACB0B08AD875}"/>
              </a:ext>
            </a:extLst>
          </p:cNvPr>
          <p:cNvSpPr>
            <a:spLocks noGrp="1"/>
          </p:cNvSpPr>
          <p:nvPr>
            <p:ph type="subTitle" idx="1"/>
          </p:nvPr>
        </p:nvSpPr>
        <p:spPr>
          <a:xfrm>
            <a:off x="8376189" y="2559325"/>
            <a:ext cx="3579726" cy="1739347"/>
          </a:xfrm>
        </p:spPr>
        <p:txBody>
          <a:bodyPr anchor="b">
            <a:normAutofit/>
          </a:bodyPr>
          <a:lstStyle/>
          <a:p>
            <a:pPr algn="r">
              <a:spcAft>
                <a:spcPts val="600"/>
              </a:spcAft>
            </a:pPr>
            <a:r>
              <a:rPr kumimoji="1" lang="ja-JP" altLang="en-US" sz="2400" dirty="0">
                <a:solidFill>
                  <a:schemeClr val="bg1"/>
                </a:solidFill>
              </a:rPr>
              <a:t>シュークリームコロッケ</a:t>
            </a:r>
          </a:p>
        </p:txBody>
      </p:sp>
    </p:spTree>
    <p:extLst>
      <p:ext uri="{BB962C8B-B14F-4D97-AF65-F5344CB8AC3E}">
        <p14:creationId xmlns:p14="http://schemas.microsoft.com/office/powerpoint/2010/main" val="188993582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ポイント①</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1"/>
            <a:ext cx="8060351" cy="3823252"/>
          </a:xfrm>
        </p:spPr>
        <p:txBody>
          <a:bodyPr>
            <a:normAutofit/>
          </a:bodyPr>
          <a:lstStyle/>
          <a:p>
            <a:pPr marL="0" indent="0">
              <a:buNone/>
            </a:pPr>
            <a:r>
              <a:rPr kumimoji="1" lang="ja-JP" altLang="en-US" sz="3200" dirty="0">
                <a:highlight>
                  <a:srgbClr val="FFFF99"/>
                </a:highlight>
              </a:rPr>
              <a:t>匿名化機能</a:t>
            </a:r>
            <a:endParaRPr kumimoji="1" lang="en-US" altLang="ja-JP" sz="3200" dirty="0">
              <a:highlight>
                <a:srgbClr val="FFFF99"/>
              </a:highlight>
            </a:endParaRPr>
          </a:p>
          <a:p>
            <a:pPr marL="0" indent="0">
              <a:buNone/>
            </a:pPr>
            <a:endParaRPr lang="en-US" altLang="ja-JP" sz="2400" dirty="0"/>
          </a:p>
          <a:p>
            <a:pPr marL="0" indent="0">
              <a:buNone/>
            </a:pPr>
            <a:r>
              <a:rPr lang="en-US" altLang="ja-JP" sz="2400" dirty="0">
                <a:latin typeface="メイリオ" panose="020B0604030504040204" pitchFamily="50" charset="-128"/>
              </a:rPr>
              <a:t>TERACO</a:t>
            </a:r>
            <a:r>
              <a:rPr lang="ja-JP" altLang="en-US" sz="2400" dirty="0"/>
              <a:t>のメールアドレスでログインした上での匿名化</a:t>
            </a:r>
            <a:endParaRPr lang="en-US" altLang="ja-JP" sz="2400" dirty="0"/>
          </a:p>
          <a:p>
            <a:pPr marL="0" indent="0">
              <a:buNone/>
            </a:pPr>
            <a:endParaRPr lang="en-US" altLang="ja-JP" sz="2400" dirty="0"/>
          </a:p>
          <a:p>
            <a:pPr marL="0" indent="0">
              <a:buNone/>
            </a:pPr>
            <a:r>
              <a:rPr lang="ja-JP" altLang="en-US" sz="2400" dirty="0"/>
              <a:t>受講者であることが前提の匿名になる</a:t>
            </a:r>
            <a:endParaRPr kumimoji="1" lang="en-US" altLang="ja-JP" sz="2400" dirty="0"/>
          </a:p>
          <a:p>
            <a:endParaRPr kumimoji="1" lang="en-US" altLang="ja-JP" dirty="0"/>
          </a:p>
        </p:txBody>
      </p:sp>
      <p:sp>
        <p:nvSpPr>
          <p:cNvPr id="4" name="スライド番号プレースホルダー 3">
            <a:extLst>
              <a:ext uri="{FF2B5EF4-FFF2-40B4-BE49-F238E27FC236}">
                <a16:creationId xmlns:a16="http://schemas.microsoft.com/office/drawing/2014/main" id="{1252CC0D-A871-450D-B08D-C007A90D32FC}"/>
              </a:ext>
            </a:extLst>
          </p:cNvPr>
          <p:cNvSpPr>
            <a:spLocks noGrp="1"/>
          </p:cNvSpPr>
          <p:nvPr>
            <p:ph type="sldNum" sz="quarter" idx="12"/>
          </p:nvPr>
        </p:nvSpPr>
        <p:spPr/>
        <p:txBody>
          <a:bodyPr/>
          <a:lstStyle/>
          <a:p>
            <a:fld id="{8A7A6979-0714-4377-B894-6BE4C2D6E202}" type="slidenum">
              <a:rPr lang="en-US" smtClean="0"/>
              <a:pPr/>
              <a:t>10</a:t>
            </a:fld>
            <a:endParaRPr lang="en-US" dirty="0"/>
          </a:p>
        </p:txBody>
      </p:sp>
    </p:spTree>
    <p:extLst>
      <p:ext uri="{BB962C8B-B14F-4D97-AF65-F5344CB8AC3E}">
        <p14:creationId xmlns:p14="http://schemas.microsoft.com/office/powerpoint/2010/main" val="2815474978"/>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ポイント②</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286000"/>
            <a:ext cx="7570420" cy="3931919"/>
          </a:xfrm>
        </p:spPr>
        <p:txBody>
          <a:bodyPr>
            <a:normAutofit/>
          </a:bodyPr>
          <a:lstStyle/>
          <a:p>
            <a:pPr marL="0" indent="0">
              <a:buNone/>
            </a:pPr>
            <a:r>
              <a:rPr kumimoji="1" lang="ja-JP" altLang="en-US" sz="3200" dirty="0">
                <a:highlight>
                  <a:srgbClr val="FFFF99"/>
                </a:highlight>
              </a:rPr>
              <a:t>受講者同士のみでのコミュニケーション</a:t>
            </a:r>
            <a:endParaRPr kumimoji="1" lang="en-US" altLang="ja-JP" sz="3200" dirty="0">
              <a:highlight>
                <a:srgbClr val="FFFF99"/>
              </a:highlight>
            </a:endParaRPr>
          </a:p>
          <a:p>
            <a:pPr marL="0" indent="0">
              <a:buNone/>
            </a:pPr>
            <a:r>
              <a:rPr lang="ja-JP" altLang="en-US" sz="2400" b="1" dirty="0"/>
              <a:t>判別機能</a:t>
            </a:r>
            <a:endParaRPr lang="en-US" altLang="ja-JP" sz="2400" b="1" dirty="0"/>
          </a:p>
          <a:p>
            <a:pPr marL="0" indent="0">
              <a:buNone/>
            </a:pPr>
            <a:r>
              <a:rPr lang="ja-JP" altLang="en-US" sz="2400" dirty="0"/>
              <a:t>ログインの時点で講師か受講者か判別</a:t>
            </a:r>
            <a:endParaRPr kumimoji="1" lang="en-US" altLang="ja-JP" sz="2400" dirty="0"/>
          </a:p>
          <a:p>
            <a:pPr marL="0" indent="0">
              <a:buNone/>
            </a:pPr>
            <a:r>
              <a:rPr kumimoji="1" lang="ja-JP" altLang="en-US" sz="2400" dirty="0"/>
              <a:t>講師の場合は掲示板に入れない</a:t>
            </a:r>
            <a:endParaRPr kumimoji="1" lang="en-US" altLang="ja-JP" sz="2400" dirty="0"/>
          </a:p>
          <a:p>
            <a:pPr marL="0" indent="0">
              <a:buNone/>
            </a:pPr>
            <a:r>
              <a:rPr lang="ja-JP" altLang="en-US" sz="2400" dirty="0"/>
              <a:t>管理者は閲覧のみ可能</a:t>
            </a:r>
            <a:endParaRPr kumimoji="1" lang="en-US" altLang="ja-JP" sz="2400" dirty="0"/>
          </a:p>
          <a:p>
            <a:pPr marL="0" indent="0">
              <a:buNone/>
            </a:pPr>
            <a:endParaRPr lang="en-US" altLang="ja-JP" sz="2400" dirty="0"/>
          </a:p>
          <a:p>
            <a:pPr marL="0" indent="0">
              <a:buNone/>
            </a:pPr>
            <a:r>
              <a:rPr lang="ja-JP" altLang="en-US" sz="2400" dirty="0"/>
              <a:t>管理者（運営局）は受講者から不安の声があがっていないか確認できる</a:t>
            </a:r>
            <a:endParaRPr lang="en-US" altLang="ja-JP" sz="2400" dirty="0"/>
          </a:p>
          <a:p>
            <a:pPr marL="0" indent="0">
              <a:buNone/>
            </a:pPr>
            <a:endParaRPr kumimoji="1" lang="en-US" altLang="ja-JP" sz="2400" dirty="0"/>
          </a:p>
        </p:txBody>
      </p:sp>
      <p:sp>
        <p:nvSpPr>
          <p:cNvPr id="4" name="スライド番号プレースホルダー 3">
            <a:extLst>
              <a:ext uri="{FF2B5EF4-FFF2-40B4-BE49-F238E27FC236}">
                <a16:creationId xmlns:a16="http://schemas.microsoft.com/office/drawing/2014/main" id="{E3B5C862-7A82-430E-9C92-F8752B8785FA}"/>
              </a:ext>
            </a:extLst>
          </p:cNvPr>
          <p:cNvSpPr>
            <a:spLocks noGrp="1"/>
          </p:cNvSpPr>
          <p:nvPr>
            <p:ph type="sldNum" sz="quarter" idx="12"/>
          </p:nvPr>
        </p:nvSpPr>
        <p:spPr/>
        <p:txBody>
          <a:bodyPr/>
          <a:lstStyle/>
          <a:p>
            <a:fld id="{8A7A6979-0714-4377-B894-6BE4C2D6E202}" type="slidenum">
              <a:rPr lang="en-US" smtClean="0"/>
              <a:pPr/>
              <a:t>11</a:t>
            </a:fld>
            <a:endParaRPr lang="en-US" dirty="0"/>
          </a:p>
        </p:txBody>
      </p:sp>
    </p:spTree>
    <p:extLst>
      <p:ext uri="{BB962C8B-B14F-4D97-AF65-F5344CB8AC3E}">
        <p14:creationId xmlns:p14="http://schemas.microsoft.com/office/powerpoint/2010/main" val="4227876929"/>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ポイント③</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0"/>
            <a:ext cx="5833985" cy="3931919"/>
          </a:xfrm>
        </p:spPr>
        <p:txBody>
          <a:bodyPr>
            <a:normAutofit/>
          </a:bodyPr>
          <a:lstStyle/>
          <a:p>
            <a:pPr marL="0" indent="0">
              <a:buNone/>
            </a:pPr>
            <a:r>
              <a:rPr lang="ja-JP" altLang="en-US" sz="3200" dirty="0">
                <a:highlight>
                  <a:srgbClr val="FFFF99"/>
                </a:highlight>
              </a:rPr>
              <a:t>誹謗中傷等への対策</a:t>
            </a:r>
            <a:endParaRPr lang="en-US" altLang="ja-JP" sz="3200" dirty="0">
              <a:highlight>
                <a:srgbClr val="FFFF99"/>
              </a:highlight>
            </a:endParaRPr>
          </a:p>
          <a:p>
            <a:pPr marL="0" indent="0">
              <a:buNone/>
            </a:pPr>
            <a:endParaRPr lang="en-US" altLang="ja-JP" sz="2400" dirty="0"/>
          </a:p>
          <a:p>
            <a:pPr marL="0" indent="0">
              <a:buNone/>
            </a:pPr>
            <a:r>
              <a:rPr kumimoji="1" lang="ja-JP" altLang="en-US" sz="2400" b="1" dirty="0"/>
              <a:t>１００語を自動検閲</a:t>
            </a:r>
            <a:endParaRPr kumimoji="1" lang="en-US" altLang="ja-JP" sz="2400" b="1" dirty="0"/>
          </a:p>
          <a:p>
            <a:pPr marL="0" indent="0">
              <a:buNone/>
            </a:pPr>
            <a:r>
              <a:rPr lang="ja-JP" altLang="en-US" sz="2400" dirty="0"/>
              <a:t>誹謗中傷にあたるワードが含んでいると投稿・返信ができない</a:t>
            </a:r>
            <a:endParaRPr kumimoji="1" lang="en-US" altLang="ja-JP" sz="2400" dirty="0"/>
          </a:p>
          <a:p>
            <a:pPr marL="0" indent="0">
              <a:buNone/>
            </a:pPr>
            <a:endParaRPr lang="en-US" altLang="ja-JP" sz="2400" dirty="0"/>
          </a:p>
          <a:p>
            <a:pPr marL="0" indent="0">
              <a:buNone/>
            </a:pPr>
            <a:r>
              <a:rPr lang="ja-JP" altLang="en-US" sz="2400" b="1" dirty="0"/>
              <a:t>実名化機能</a:t>
            </a:r>
            <a:endParaRPr lang="en-US" altLang="ja-JP" sz="2400" b="1" dirty="0"/>
          </a:p>
          <a:p>
            <a:pPr marL="0" indent="0">
              <a:buNone/>
            </a:pPr>
            <a:r>
              <a:rPr lang="ja-JP" altLang="en-US" sz="2400" dirty="0"/>
              <a:t>管理者権限で匿名を解除する過激派機能</a:t>
            </a:r>
            <a:endParaRPr kumimoji="1" lang="ja-JP" altLang="en-US" sz="2400" dirty="0"/>
          </a:p>
        </p:txBody>
      </p:sp>
      <p:sp>
        <p:nvSpPr>
          <p:cNvPr id="4" name="スライド番号プレースホルダー 3">
            <a:extLst>
              <a:ext uri="{FF2B5EF4-FFF2-40B4-BE49-F238E27FC236}">
                <a16:creationId xmlns:a16="http://schemas.microsoft.com/office/drawing/2014/main" id="{CBB9D838-B937-4BFB-BE72-F7A6C714AD29}"/>
              </a:ext>
            </a:extLst>
          </p:cNvPr>
          <p:cNvSpPr>
            <a:spLocks noGrp="1"/>
          </p:cNvSpPr>
          <p:nvPr>
            <p:ph type="sldNum" sz="quarter" idx="12"/>
          </p:nvPr>
        </p:nvSpPr>
        <p:spPr/>
        <p:txBody>
          <a:bodyPr/>
          <a:lstStyle/>
          <a:p>
            <a:fld id="{8A7A6979-0714-4377-B894-6BE4C2D6E202}" type="slidenum">
              <a:rPr lang="en-US" smtClean="0"/>
              <a:pPr/>
              <a:t>12</a:t>
            </a:fld>
            <a:endParaRPr lang="en-US" dirty="0"/>
          </a:p>
        </p:txBody>
      </p:sp>
      <p:pic>
        <p:nvPicPr>
          <p:cNvPr id="5" name="H2コンソール - Google Chrome 2021-06-23 14-45-26">
            <a:hlinkClick r:id="" action="ppaction://media"/>
            <a:extLst>
              <a:ext uri="{FF2B5EF4-FFF2-40B4-BE49-F238E27FC236}">
                <a16:creationId xmlns:a16="http://schemas.microsoft.com/office/drawing/2014/main" id="{1B5D0DAC-DBEA-40C2-9681-9D9A0638FD7F}"/>
              </a:ext>
            </a:extLst>
          </p:cNvPr>
          <p:cNvPicPr>
            <a:picLocks noChangeAspect="1"/>
          </p:cNvPicPr>
          <p:nvPr>
            <a:videoFile r:link="rId1"/>
            <p:extLst>
              <p:ext uri="{DAA4B4D4-6D71-4841-9C94-3DE7FCFB9230}">
                <p14:media xmlns:p14="http://schemas.microsoft.com/office/powerpoint/2010/main" r:embed="rId2">
                  <p14:trim st="4721" end="1922.9791"/>
                </p14:media>
              </p:ext>
            </p:extLst>
          </p:nvPr>
        </p:nvPicPr>
        <p:blipFill rotWithShape="1">
          <a:blip r:embed="rId5"/>
          <a:srcRect l="14674" t="47792" r="68479"/>
          <a:stretch/>
        </p:blipFill>
        <p:spPr>
          <a:xfrm>
            <a:off x="7210677" y="1989626"/>
            <a:ext cx="2676392" cy="4436167"/>
          </a:xfrm>
          <a:prstGeom prst="rect">
            <a:avLst/>
          </a:prstGeom>
          <a:ln>
            <a:noFill/>
          </a:ln>
          <a:effectLst>
            <a:softEdge rad="112500"/>
          </a:effectLst>
        </p:spPr>
      </p:pic>
    </p:spTree>
    <p:extLst>
      <p:ext uri="{BB962C8B-B14F-4D97-AF65-F5344CB8AC3E}">
        <p14:creationId xmlns:p14="http://schemas.microsoft.com/office/powerpoint/2010/main" val="111588788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b="1" dirty="0"/>
              <a:t>２</a:t>
            </a:r>
            <a:r>
              <a:rPr lang="en-US" altLang="ja-JP" sz="3200" b="1" dirty="0"/>
              <a:t>.</a:t>
            </a:r>
            <a:r>
              <a:rPr lang="ja-JP" altLang="en-US" sz="3200" b="1" dirty="0"/>
              <a:t>チーム紹介</a:t>
            </a:r>
            <a:endParaRPr lang="en-US" altLang="ja-JP" sz="3200" b="1" dirty="0"/>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6028959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1" end="1"/>
                                            </p:txEl>
                                          </p:spTgt>
                                        </p:tgtEl>
                                        <p:attrNameLst>
                                          <p:attrName>ppt_x</p:attrName>
                                          <p:attrName>ppt_y</p:attrName>
                                        </p:attrNameLst>
                                      </p:cBhvr>
                                    </p:animMotion>
                                    <p:animRot by="1500000">
                                      <p:cBhvr>
                                        <p:cTn id="7" dur="125" fill="hold">
                                          <p:stCondLst>
                                            <p:cond delay="0"/>
                                          </p:stCondLst>
                                        </p:cTn>
                                        <p:tgtEl>
                                          <p:spTgt spid="3">
                                            <p:txEl>
                                              <p:pRg st="1" end="1"/>
                                            </p:txEl>
                                          </p:spTgt>
                                        </p:tgtEl>
                                        <p:attrNameLst>
                                          <p:attrName>r</p:attrName>
                                        </p:attrNameLst>
                                      </p:cBhvr>
                                    </p:animRot>
                                    <p:animRot by="-1500000">
                                      <p:cBhvr>
                                        <p:cTn id="8" dur="125" fill="hold">
                                          <p:stCondLst>
                                            <p:cond delay="125"/>
                                          </p:stCondLst>
                                        </p:cTn>
                                        <p:tgtEl>
                                          <p:spTgt spid="3">
                                            <p:txEl>
                                              <p:pRg st="1" end="1"/>
                                            </p:txEl>
                                          </p:spTgt>
                                        </p:tgtEl>
                                        <p:attrNameLst>
                                          <p:attrName>r</p:attrName>
                                        </p:attrNameLst>
                                      </p:cBhvr>
                                    </p:animRot>
                                    <p:animRot by="-1500000">
                                      <p:cBhvr>
                                        <p:cTn id="9" dur="125" fill="hold">
                                          <p:stCondLst>
                                            <p:cond delay="250"/>
                                          </p:stCondLst>
                                        </p:cTn>
                                        <p:tgtEl>
                                          <p:spTgt spid="3">
                                            <p:txEl>
                                              <p:pRg st="1" end="1"/>
                                            </p:txEl>
                                          </p:spTgt>
                                        </p:tgtEl>
                                        <p:attrNameLst>
                                          <p:attrName>r</p:attrName>
                                        </p:attrNameLst>
                                      </p:cBhvr>
                                    </p:animRot>
                                    <p:animRot by="1500000">
                                      <p:cBhvr>
                                        <p:cTn id="10" dur="125" fill="hold">
                                          <p:stCondLst>
                                            <p:cond delay="375"/>
                                          </p:stCondLst>
                                        </p:cTn>
                                        <p:tgtEl>
                                          <p:spTgt spid="3">
                                            <p:txEl>
                                              <p:pRg st="1" end="1"/>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チームの目標</a:t>
            </a: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1202919" y="2286000"/>
            <a:ext cx="7570420" cy="3931919"/>
          </a:xfrm>
        </p:spPr>
        <p:txBody>
          <a:bodyPr>
            <a:normAutofit/>
          </a:bodyPr>
          <a:lstStyle/>
          <a:p>
            <a:endParaRPr kumimoji="1" lang="ja-JP" altLang="en-US"/>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14</a:t>
            </a:fld>
            <a:endParaRPr lang="en-US" dirty="0"/>
          </a:p>
        </p:txBody>
      </p:sp>
    </p:spTree>
    <p:extLst>
      <p:ext uri="{BB962C8B-B14F-4D97-AF65-F5344CB8AC3E}">
        <p14:creationId xmlns:p14="http://schemas.microsoft.com/office/powerpoint/2010/main" val="891435700"/>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FC77B61-BE37-4D20-A2DE-377BC62BF93B}"/>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チームの成果</a:t>
            </a:r>
          </a:p>
        </p:txBody>
      </p:sp>
      <p:sp>
        <p:nvSpPr>
          <p:cNvPr id="3" name="コンテンツ プレースホルダー 2">
            <a:extLst>
              <a:ext uri="{FF2B5EF4-FFF2-40B4-BE49-F238E27FC236}">
                <a16:creationId xmlns:a16="http://schemas.microsoft.com/office/drawing/2014/main" id="{264F2433-7B88-49C2-8108-0F250E44E713}"/>
              </a:ext>
            </a:extLst>
          </p:cNvPr>
          <p:cNvSpPr>
            <a:spLocks noGrp="1"/>
          </p:cNvSpPr>
          <p:nvPr>
            <p:ph idx="1"/>
          </p:nvPr>
        </p:nvSpPr>
        <p:spPr>
          <a:xfrm>
            <a:off x="1202919" y="2286000"/>
            <a:ext cx="7570420" cy="3931919"/>
          </a:xfrm>
        </p:spPr>
        <p:txBody>
          <a:bodyPr>
            <a:normAutofit/>
          </a:bodyPr>
          <a:lstStyle/>
          <a:p>
            <a:endParaRPr kumimoji="1" lang="ja-JP" altLang="en-US"/>
          </a:p>
        </p:txBody>
      </p:sp>
      <p:sp>
        <p:nvSpPr>
          <p:cNvPr id="4" name="スライド番号プレースホルダー 3">
            <a:extLst>
              <a:ext uri="{FF2B5EF4-FFF2-40B4-BE49-F238E27FC236}">
                <a16:creationId xmlns:a16="http://schemas.microsoft.com/office/drawing/2014/main" id="{7D31E7EA-8148-4AAE-89E9-3FB578427D87}"/>
              </a:ext>
            </a:extLst>
          </p:cNvPr>
          <p:cNvSpPr>
            <a:spLocks noGrp="1"/>
          </p:cNvSpPr>
          <p:nvPr>
            <p:ph type="sldNum" sz="quarter" idx="12"/>
          </p:nvPr>
        </p:nvSpPr>
        <p:spPr/>
        <p:txBody>
          <a:bodyPr/>
          <a:lstStyle/>
          <a:p>
            <a:fld id="{8A7A6979-0714-4377-B894-6BE4C2D6E202}" type="slidenum">
              <a:rPr lang="en-US" smtClean="0"/>
              <a:pPr/>
              <a:t>15</a:t>
            </a:fld>
            <a:endParaRPr lang="en-US" dirty="0"/>
          </a:p>
        </p:txBody>
      </p:sp>
    </p:spTree>
    <p:extLst>
      <p:ext uri="{BB962C8B-B14F-4D97-AF65-F5344CB8AC3E}">
        <p14:creationId xmlns:p14="http://schemas.microsoft.com/office/powerpoint/2010/main" val="3649493749"/>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DE37AE19-A486-4363-A211-ABD87F98D659}"/>
              </a:ext>
            </a:extLst>
          </p:cNvPr>
          <p:cNvSpPr>
            <a:spLocks noGrp="1"/>
          </p:cNvSpPr>
          <p:nvPr>
            <p:ph type="title"/>
          </p:nvPr>
        </p:nvSpPr>
        <p:spPr>
          <a:xfrm>
            <a:off x="1202919" y="270923"/>
            <a:ext cx="9784080" cy="1508760"/>
          </a:xfrm>
        </p:spPr>
        <p:txBody>
          <a:bodyPr>
            <a:normAutofit/>
          </a:bodyPr>
          <a:lstStyle/>
          <a:p>
            <a:r>
              <a:rPr lang="ja-JP" altLang="en-US" sz="3600" dirty="0">
                <a:solidFill>
                  <a:srgbClr val="FFFFFF"/>
                </a:solidFill>
              </a:rPr>
              <a:t>画面遷移</a:t>
            </a:r>
            <a:endParaRPr kumimoji="1" lang="ja-JP" altLang="en-US" sz="3600" dirty="0">
              <a:solidFill>
                <a:srgbClr val="FFFFFF"/>
              </a:solidFill>
            </a:endParaRPr>
          </a:p>
        </p:txBody>
      </p:sp>
      <p:sp>
        <p:nvSpPr>
          <p:cNvPr id="71" name="スライド番号プレースホルダー 70">
            <a:extLst>
              <a:ext uri="{FF2B5EF4-FFF2-40B4-BE49-F238E27FC236}">
                <a16:creationId xmlns:a16="http://schemas.microsoft.com/office/drawing/2014/main" id="{F475187D-95C3-4A28-87BA-D2A8BA464C34}"/>
              </a:ext>
            </a:extLst>
          </p:cNvPr>
          <p:cNvSpPr>
            <a:spLocks noGrp="1"/>
          </p:cNvSpPr>
          <p:nvPr>
            <p:ph type="sldNum" sz="quarter" idx="12"/>
          </p:nvPr>
        </p:nvSpPr>
        <p:spPr/>
        <p:txBody>
          <a:bodyPr/>
          <a:lstStyle/>
          <a:p>
            <a:fld id="{8A7A6979-0714-4377-B894-6BE4C2D6E202}" type="slidenum">
              <a:rPr lang="en-US" smtClean="0"/>
              <a:pPr/>
              <a:t>16</a:t>
            </a:fld>
            <a:endParaRPr lang="en-US" dirty="0"/>
          </a:p>
        </p:txBody>
      </p:sp>
      <p:sp>
        <p:nvSpPr>
          <p:cNvPr id="3" name="テキスト ボックス 2">
            <a:extLst>
              <a:ext uri="{FF2B5EF4-FFF2-40B4-BE49-F238E27FC236}">
                <a16:creationId xmlns:a16="http://schemas.microsoft.com/office/drawing/2014/main" id="{078B4D7F-9E6A-4DE2-9DA8-3F5616D007EA}"/>
              </a:ext>
            </a:extLst>
          </p:cNvPr>
          <p:cNvSpPr txBox="1"/>
          <p:nvPr/>
        </p:nvSpPr>
        <p:spPr>
          <a:xfrm>
            <a:off x="0" y="2985250"/>
            <a:ext cx="1657469"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受講者・講師</a:t>
            </a:r>
            <a:endParaRPr kumimoji="1" lang="en-US" altLang="ja-JP" dirty="0">
              <a:highlight>
                <a:srgbClr val="FFFF99"/>
              </a:highlight>
              <a:latin typeface="メイリオ" panose="020B0604030504040204" pitchFamily="50" charset="-128"/>
              <a:ea typeface="メイリオ" panose="020B0604030504040204" pitchFamily="50" charset="-128"/>
            </a:endParaRPr>
          </a:p>
        </p:txBody>
      </p:sp>
      <p:sp>
        <p:nvSpPr>
          <p:cNvPr id="4" name="テキスト ボックス 3">
            <a:extLst>
              <a:ext uri="{FF2B5EF4-FFF2-40B4-BE49-F238E27FC236}">
                <a16:creationId xmlns:a16="http://schemas.microsoft.com/office/drawing/2014/main" id="{1C3E7A3C-AFB8-40B9-9233-148BC2E2381C}"/>
              </a:ext>
            </a:extLst>
          </p:cNvPr>
          <p:cNvSpPr txBox="1"/>
          <p:nvPr/>
        </p:nvSpPr>
        <p:spPr>
          <a:xfrm>
            <a:off x="400031" y="5173593"/>
            <a:ext cx="996160"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管理者</a:t>
            </a:r>
          </a:p>
        </p:txBody>
      </p:sp>
      <p:grpSp>
        <p:nvGrpSpPr>
          <p:cNvPr id="26" name="グループ化 25">
            <a:extLst>
              <a:ext uri="{FF2B5EF4-FFF2-40B4-BE49-F238E27FC236}">
                <a16:creationId xmlns:a16="http://schemas.microsoft.com/office/drawing/2014/main" id="{81685818-6C42-45A9-9E3D-C9CD5AE2F919}"/>
              </a:ext>
            </a:extLst>
          </p:cNvPr>
          <p:cNvGrpSpPr/>
          <p:nvPr/>
        </p:nvGrpSpPr>
        <p:grpSpPr>
          <a:xfrm>
            <a:off x="1559133" y="1950838"/>
            <a:ext cx="9427866" cy="4852349"/>
            <a:chOff x="1396191" y="1935630"/>
            <a:chExt cx="9427866" cy="4852349"/>
          </a:xfrm>
        </p:grpSpPr>
        <p:cxnSp>
          <p:nvCxnSpPr>
            <p:cNvPr id="33" name="直線矢印コネクタ 32">
              <a:extLst>
                <a:ext uri="{FF2B5EF4-FFF2-40B4-BE49-F238E27FC236}">
                  <a16:creationId xmlns:a16="http://schemas.microsoft.com/office/drawing/2014/main" id="{9EBCA9FC-B04C-4909-B9E5-F4766D46CC90}"/>
                </a:ext>
              </a:extLst>
            </p:cNvPr>
            <p:cNvCxnSpPr>
              <a:cxnSpLocks/>
            </p:cNvCxnSpPr>
            <p:nvPr/>
          </p:nvCxnSpPr>
          <p:spPr>
            <a:xfrm>
              <a:off x="4783268" y="5693985"/>
              <a:ext cx="0" cy="410703"/>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5AED10A-B3C3-43C1-9423-A511781CE367}"/>
                </a:ext>
              </a:extLst>
            </p:cNvPr>
            <p:cNvCxnSpPr/>
            <p:nvPr/>
          </p:nvCxnSpPr>
          <p:spPr>
            <a:xfrm>
              <a:off x="3196192"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コネクタ: カギ線 36">
              <a:extLst>
                <a:ext uri="{FF2B5EF4-FFF2-40B4-BE49-F238E27FC236}">
                  <a16:creationId xmlns:a16="http://schemas.microsoft.com/office/drawing/2014/main" id="{D1B5865D-4010-4E88-BF49-0A036C1E07D4}"/>
                </a:ext>
              </a:extLst>
            </p:cNvPr>
            <p:cNvCxnSpPr>
              <a:cxnSpLocks/>
              <a:stCxn id="18" idx="2"/>
              <a:endCxn id="19" idx="3"/>
            </p:cNvCxnSpPr>
            <p:nvPr/>
          </p:nvCxnSpPr>
          <p:spPr>
            <a:xfrm rot="5400000">
              <a:off x="9037489" y="3451855"/>
              <a:ext cx="835225" cy="713829"/>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cxnSp>
          <p:nvCxnSpPr>
            <p:cNvPr id="41" name="コネクタ: カギ線 40">
              <a:extLst>
                <a:ext uri="{FF2B5EF4-FFF2-40B4-BE49-F238E27FC236}">
                  <a16:creationId xmlns:a16="http://schemas.microsoft.com/office/drawing/2014/main" id="{9A29E40C-2ECA-4D67-A6B8-846681CA53FF}"/>
                </a:ext>
              </a:extLst>
            </p:cNvPr>
            <p:cNvCxnSpPr>
              <a:cxnSpLocks/>
              <a:endCxn id="19" idx="1"/>
            </p:cNvCxnSpPr>
            <p:nvPr/>
          </p:nvCxnSpPr>
          <p:spPr>
            <a:xfrm rot="16200000" flipH="1">
              <a:off x="6573038" y="3501233"/>
              <a:ext cx="782765" cy="667532"/>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nvGrpSpPr>
            <p:cNvPr id="69" name="グループ化 68">
              <a:extLst>
                <a:ext uri="{FF2B5EF4-FFF2-40B4-BE49-F238E27FC236}">
                  <a16:creationId xmlns:a16="http://schemas.microsoft.com/office/drawing/2014/main" id="{C444FB5A-FC07-4E81-B9E8-9316324641F2}"/>
                </a:ext>
              </a:extLst>
            </p:cNvPr>
            <p:cNvGrpSpPr/>
            <p:nvPr/>
          </p:nvGrpSpPr>
          <p:grpSpPr>
            <a:xfrm>
              <a:off x="1396191" y="1935630"/>
              <a:ext cx="9427866" cy="4852349"/>
              <a:chOff x="1220258" y="1822801"/>
              <a:chExt cx="9427866" cy="4852349"/>
            </a:xfrm>
          </p:grpSpPr>
          <p:grpSp>
            <p:nvGrpSpPr>
              <p:cNvPr id="6" name="グループ化 5">
                <a:extLst>
                  <a:ext uri="{FF2B5EF4-FFF2-40B4-BE49-F238E27FC236}">
                    <a16:creationId xmlns:a16="http://schemas.microsoft.com/office/drawing/2014/main" id="{824659E5-4768-443B-AB18-C205208A75F1}"/>
                  </a:ext>
                </a:extLst>
              </p:cNvPr>
              <p:cNvGrpSpPr/>
              <p:nvPr/>
            </p:nvGrpSpPr>
            <p:grpSpPr>
              <a:xfrm>
                <a:off x="1254153" y="2594328"/>
                <a:ext cx="9281929" cy="1887228"/>
                <a:chOff x="-149692" y="1121133"/>
                <a:chExt cx="12041730" cy="2095973"/>
              </a:xfrm>
            </p:grpSpPr>
            <p:sp>
              <p:nvSpPr>
                <p:cNvPr id="11" name="角丸四角形 1">
                  <a:extLst>
                    <a:ext uri="{FF2B5EF4-FFF2-40B4-BE49-F238E27FC236}">
                      <a16:creationId xmlns:a16="http://schemas.microsoft.com/office/drawing/2014/main" id="{69CA0E27-06FE-4556-9244-68F95AC0ED66}"/>
                    </a:ext>
                  </a:extLst>
                </p:cNvPr>
                <p:cNvSpPr/>
                <p:nvPr/>
              </p:nvSpPr>
              <p:spPr>
                <a:xfrm>
                  <a:off x="-149692" y="1173717"/>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latin typeface="メイリオ" panose="020B0604030504040204" pitchFamily="50" charset="-128"/>
                    <a:ea typeface="メイリオ" panose="020B0604030504040204" pitchFamily="50" charset="-128"/>
                  </a:endParaRPr>
                </a:p>
                <a:p>
                  <a:pPr algn="ctr"/>
                  <a:r>
                    <a:rPr kumimoji="1" lang="ja-JP" altLang="en-US" sz="1400" dirty="0">
                      <a:latin typeface="メイリオ" panose="020B0604030504040204" pitchFamily="50" charset="-128"/>
                      <a:ea typeface="メイリオ" panose="020B0604030504040204" pitchFamily="50" charset="-128"/>
                    </a:rPr>
                    <a:t>ログインページ</a:t>
                  </a:r>
                  <a:endParaRPr kumimoji="1" lang="en-US" altLang="ja-JP" sz="1400" dirty="0">
                    <a:latin typeface="メイリオ" panose="020B0604030504040204" pitchFamily="50" charset="-128"/>
                    <a:ea typeface="メイリオ" panose="020B0604030504040204" pitchFamily="50" charset="-128"/>
                  </a:endParaRPr>
                </a:p>
              </p:txBody>
            </p:sp>
            <p:sp>
              <p:nvSpPr>
                <p:cNvPr id="14" name="角丸四角形 1">
                  <a:extLst>
                    <a:ext uri="{FF2B5EF4-FFF2-40B4-BE49-F238E27FC236}">
                      <a16:creationId xmlns:a16="http://schemas.microsoft.com/office/drawing/2014/main" id="{C0D50DEF-6B66-45F0-A9E5-8A319E86F204}"/>
                    </a:ext>
                  </a:extLst>
                </p:cNvPr>
                <p:cNvSpPr/>
                <p:nvPr/>
              </p:nvSpPr>
              <p:spPr>
                <a:xfrm>
                  <a:off x="3076577" y="2457449"/>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掲示板に飛べないメニューページ</a:t>
                  </a:r>
                  <a:endParaRPr kumimoji="1" lang="en-US" altLang="ja-JP" sz="1400" dirty="0">
                    <a:ea typeface="メイリオ" panose="020B0604030504040204" pitchFamily="50" charset="-128"/>
                  </a:endParaRPr>
                </a:p>
              </p:txBody>
            </p:sp>
            <p:sp>
              <p:nvSpPr>
                <p:cNvPr id="15" name="角丸四角形 1">
                  <a:extLst>
                    <a:ext uri="{FF2B5EF4-FFF2-40B4-BE49-F238E27FC236}">
                      <a16:creationId xmlns:a16="http://schemas.microsoft.com/office/drawing/2014/main" id="{26528A50-0986-49C6-9999-081ED28ACC3C}"/>
                    </a:ext>
                  </a:extLst>
                </p:cNvPr>
                <p:cNvSpPr/>
                <p:nvPr/>
              </p:nvSpPr>
              <p:spPr>
                <a:xfrm>
                  <a:off x="6277783" y="1189688"/>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16" name="角丸四角形 1">
                  <a:extLst>
                    <a:ext uri="{FF2B5EF4-FFF2-40B4-BE49-F238E27FC236}">
                      <a16:creationId xmlns:a16="http://schemas.microsoft.com/office/drawing/2014/main" id="{60BB1755-8EAF-44C8-8CEE-264C7AEC63EB}"/>
                    </a:ext>
                  </a:extLst>
                </p:cNvPr>
                <p:cNvSpPr/>
                <p:nvPr/>
              </p:nvSpPr>
              <p:spPr>
                <a:xfrm>
                  <a:off x="3056551" y="1210886"/>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メニューページ</a:t>
                  </a:r>
                  <a:endParaRPr kumimoji="1" lang="en-US" altLang="ja-JP" sz="1400" dirty="0">
                    <a:ea typeface="メイリオ" panose="020B0604030504040204" pitchFamily="50" charset="-128"/>
                  </a:endParaRPr>
                </a:p>
              </p:txBody>
            </p:sp>
            <p:cxnSp>
              <p:nvCxnSpPr>
                <p:cNvPr id="17" name="カギ線コネクタ 6">
                  <a:extLst>
                    <a:ext uri="{FF2B5EF4-FFF2-40B4-BE49-F238E27FC236}">
                      <a16:creationId xmlns:a16="http://schemas.microsoft.com/office/drawing/2014/main" id="{C91BF548-4DB8-492B-942D-7F5BC42BFCED}"/>
                    </a:ext>
                  </a:extLst>
                </p:cNvPr>
                <p:cNvCxnSpPr/>
                <p:nvPr/>
              </p:nvCxnSpPr>
              <p:spPr>
                <a:xfrm rot="16200000" flipH="1">
                  <a:off x="2238375" y="1866899"/>
                  <a:ext cx="1209679" cy="485778"/>
                </a:xfrm>
                <a:prstGeom prst="bentConnector3">
                  <a:avLst>
                    <a:gd name="adj1" fmla="val 99606"/>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角丸四角形 1">
                  <a:extLst>
                    <a:ext uri="{FF2B5EF4-FFF2-40B4-BE49-F238E27FC236}">
                      <a16:creationId xmlns:a16="http://schemas.microsoft.com/office/drawing/2014/main" id="{9A8BC006-4924-4CE0-B300-B1621BC0F6AE}"/>
                    </a:ext>
                  </a:extLst>
                </p:cNvPr>
                <p:cNvSpPr/>
                <p:nvPr/>
              </p:nvSpPr>
              <p:spPr>
                <a:xfrm>
                  <a:off x="9556843" y="1121133"/>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p:txBody>
            </p:sp>
            <p:sp>
              <p:nvSpPr>
                <p:cNvPr id="19" name="角丸四角形 1">
                  <a:extLst>
                    <a:ext uri="{FF2B5EF4-FFF2-40B4-BE49-F238E27FC236}">
                      <a16:creationId xmlns:a16="http://schemas.microsoft.com/office/drawing/2014/main" id="{787468C9-3634-43C4-A6EC-0B920FAF7C3D}"/>
                    </a:ext>
                  </a:extLst>
                </p:cNvPr>
                <p:cNvSpPr/>
                <p:nvPr/>
              </p:nvSpPr>
              <p:spPr>
                <a:xfrm>
                  <a:off x="7463173" y="2428570"/>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投稿ページ</a:t>
                  </a:r>
                  <a:endParaRPr kumimoji="1" lang="en-US" altLang="ja-JP" sz="1400" dirty="0">
                    <a:ea typeface="メイリオ" panose="020B0604030504040204" pitchFamily="50" charset="-128"/>
                  </a:endParaRPr>
                </a:p>
              </p:txBody>
            </p:sp>
          </p:grpSp>
          <p:sp>
            <p:nvSpPr>
              <p:cNvPr id="9" name="角丸四角形 1">
                <a:extLst>
                  <a:ext uri="{FF2B5EF4-FFF2-40B4-BE49-F238E27FC236}">
                    <a16:creationId xmlns:a16="http://schemas.microsoft.com/office/drawing/2014/main" id="{BC74E4AA-5464-42F7-A710-B6CCB3B10189}"/>
                  </a:ext>
                </a:extLst>
              </p:cNvPr>
              <p:cNvSpPr/>
              <p:nvPr/>
            </p:nvSpPr>
            <p:spPr>
              <a:xfrm>
                <a:off x="6196984" y="1822801"/>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パスワード</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変更ページ</a:t>
                </a:r>
                <a:endParaRPr kumimoji="1" lang="en-US" altLang="ja-JP" sz="1400" dirty="0">
                  <a:ea typeface="メイリオ" panose="020B0604030504040204" pitchFamily="50" charset="-128"/>
                </a:endParaRPr>
              </a:p>
              <a:p>
                <a:pPr algn="ctr"/>
                <a:r>
                  <a:rPr kumimoji="1" lang="en-US" altLang="ja-JP" sz="1400" dirty="0">
                    <a:ea typeface="メイリオ" panose="020B0604030504040204" pitchFamily="50" charset="-128"/>
                  </a:rPr>
                  <a:t>	</a:t>
                </a:r>
                <a:endParaRPr kumimoji="1" lang="ja-JP" altLang="en-US" sz="1400" dirty="0">
                  <a:ea typeface="メイリオ" panose="020B0604030504040204" pitchFamily="50" charset="-128"/>
                </a:endParaRPr>
              </a:p>
            </p:txBody>
          </p:sp>
          <p:grpSp>
            <p:nvGrpSpPr>
              <p:cNvPr id="21" name="グループ化 20">
                <a:extLst>
                  <a:ext uri="{FF2B5EF4-FFF2-40B4-BE49-F238E27FC236}">
                    <a16:creationId xmlns:a16="http://schemas.microsoft.com/office/drawing/2014/main" id="{A7BA4565-37D9-4681-BE75-F077A38061E1}"/>
                  </a:ext>
                </a:extLst>
              </p:cNvPr>
              <p:cNvGrpSpPr/>
              <p:nvPr/>
            </p:nvGrpSpPr>
            <p:grpSpPr>
              <a:xfrm>
                <a:off x="1220258" y="4842566"/>
                <a:ext cx="9427866" cy="1832584"/>
                <a:chOff x="1011851" y="2639204"/>
                <a:chExt cx="9427866" cy="1832584"/>
              </a:xfrm>
            </p:grpSpPr>
            <p:grpSp>
              <p:nvGrpSpPr>
                <p:cNvPr id="22" name="グループ化 21">
                  <a:extLst>
                    <a:ext uri="{FF2B5EF4-FFF2-40B4-BE49-F238E27FC236}">
                      <a16:creationId xmlns:a16="http://schemas.microsoft.com/office/drawing/2014/main" id="{4ECFC42C-CB08-424D-9535-3A539CB29486}"/>
                    </a:ext>
                  </a:extLst>
                </p:cNvPr>
                <p:cNvGrpSpPr/>
                <p:nvPr/>
              </p:nvGrpSpPr>
              <p:grpSpPr>
                <a:xfrm>
                  <a:off x="1011851" y="2639204"/>
                  <a:ext cx="9427866" cy="689856"/>
                  <a:chOff x="624741" y="-39092"/>
                  <a:chExt cx="9479687" cy="667087"/>
                </a:xfrm>
              </p:grpSpPr>
              <p:sp>
                <p:nvSpPr>
                  <p:cNvPr id="25" name="角丸四角形 1">
                    <a:extLst>
                      <a:ext uri="{FF2B5EF4-FFF2-40B4-BE49-F238E27FC236}">
                        <a16:creationId xmlns:a16="http://schemas.microsoft.com/office/drawing/2014/main" id="{A3B4FDE3-10C5-456F-966F-76D2D4AE52DC}"/>
                      </a:ext>
                    </a:extLst>
                  </p:cNvPr>
                  <p:cNvSpPr/>
                  <p:nvPr/>
                </p:nvSpPr>
                <p:spPr>
                  <a:xfrm>
                    <a:off x="624741" y="-33429"/>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ログインページ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cxnSp>
                <p:nvCxnSpPr>
                  <p:cNvPr id="27" name="直線矢印コネクタ 26">
                    <a:extLst>
                      <a:ext uri="{FF2B5EF4-FFF2-40B4-BE49-F238E27FC236}">
                        <a16:creationId xmlns:a16="http://schemas.microsoft.com/office/drawing/2014/main" id="{5BD6636D-BBE4-4E91-BA65-46419C705693}"/>
                      </a:ext>
                    </a:extLst>
                  </p:cNvPr>
                  <p:cNvCxnSpPr>
                    <a:cxnSpLocks/>
                  </p:cNvCxnSpPr>
                  <p:nvPr/>
                </p:nvCxnSpPr>
                <p:spPr>
                  <a:xfrm>
                    <a:off x="7523827" y="350475"/>
                    <a:ext cx="716098"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角丸四角形 1">
                    <a:extLst>
                      <a:ext uri="{FF2B5EF4-FFF2-40B4-BE49-F238E27FC236}">
                        <a16:creationId xmlns:a16="http://schemas.microsoft.com/office/drawing/2014/main" id="{186D43F0-3001-4B8A-9B7F-52BAE087553C}"/>
                      </a:ext>
                    </a:extLst>
                  </p:cNvPr>
                  <p:cNvSpPr/>
                  <p:nvPr/>
                </p:nvSpPr>
                <p:spPr>
                  <a:xfrm>
                    <a:off x="5713933"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29" name="角丸四角形 1">
                    <a:extLst>
                      <a:ext uri="{FF2B5EF4-FFF2-40B4-BE49-F238E27FC236}">
                        <a16:creationId xmlns:a16="http://schemas.microsoft.com/office/drawing/2014/main" id="{7F246C39-CBC9-4D0D-B13F-2470F7526EB0}"/>
                      </a:ext>
                    </a:extLst>
                  </p:cNvPr>
                  <p:cNvSpPr/>
                  <p:nvPr/>
                </p:nvSpPr>
                <p:spPr>
                  <a:xfrm>
                    <a:off x="8294534"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sp>
                <p:nvSpPr>
                  <p:cNvPr id="31" name="角丸四角形 1">
                    <a:extLst>
                      <a:ext uri="{FF2B5EF4-FFF2-40B4-BE49-F238E27FC236}">
                        <a16:creationId xmlns:a16="http://schemas.microsoft.com/office/drawing/2014/main" id="{7D317027-5F9E-4B25-991E-0E4A5C0DFC06}"/>
                      </a:ext>
                    </a:extLst>
                  </p:cNvPr>
                  <p:cNvSpPr/>
                  <p:nvPr/>
                </p:nvSpPr>
                <p:spPr>
                  <a:xfrm>
                    <a:off x="3150721" y="-36667"/>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管理メニュー</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sp>
              <p:nvSpPr>
                <p:cNvPr id="23" name="角丸四角形 1">
                  <a:extLst>
                    <a:ext uri="{FF2B5EF4-FFF2-40B4-BE49-F238E27FC236}">
                      <a16:creationId xmlns:a16="http://schemas.microsoft.com/office/drawing/2014/main" id="{C1EE9626-09EC-4D98-BF22-476F2F111D47}"/>
                    </a:ext>
                  </a:extLst>
                </p:cNvPr>
                <p:cNvSpPr/>
                <p:nvPr/>
              </p:nvSpPr>
              <p:spPr>
                <a:xfrm>
                  <a:off x="3524026" y="3787788"/>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ユーザー管理</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cxnSp>
            <p:nvCxnSpPr>
              <p:cNvPr id="46" name="コネクタ: カギ線 45">
                <a:extLst>
                  <a:ext uri="{FF2B5EF4-FFF2-40B4-BE49-F238E27FC236}">
                    <a16:creationId xmlns:a16="http://schemas.microsoft.com/office/drawing/2014/main" id="{516CFDF1-2514-4636-8629-F2CC603D10C5}"/>
                  </a:ext>
                </a:extLst>
              </p:cNvPr>
              <p:cNvCxnSpPr>
                <a:cxnSpLocks/>
                <a:stCxn id="9" idx="1"/>
                <a:endCxn id="16" idx="0"/>
              </p:cNvCxnSpPr>
              <p:nvPr/>
            </p:nvCxnSpPr>
            <p:spPr>
              <a:xfrm rot="10800000" flipV="1">
                <a:off x="4625570" y="2164800"/>
                <a:ext cx="1571415" cy="510341"/>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cxnSp>
          <p:nvCxnSpPr>
            <p:cNvPr id="60" name="直線矢印コネクタ 59">
              <a:extLst>
                <a:ext uri="{FF2B5EF4-FFF2-40B4-BE49-F238E27FC236}">
                  <a16:creationId xmlns:a16="http://schemas.microsoft.com/office/drawing/2014/main" id="{EE07B380-FE76-47B0-A7F8-1275A66CCA6F}"/>
                </a:ext>
              </a:extLst>
            </p:cNvPr>
            <p:cNvCxnSpPr/>
            <p:nvPr/>
          </p:nvCxnSpPr>
          <p:spPr>
            <a:xfrm>
              <a:off x="3196192" y="308212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a:extLst>
                <a:ext uri="{FF2B5EF4-FFF2-40B4-BE49-F238E27FC236}">
                  <a16:creationId xmlns:a16="http://schemas.microsoft.com/office/drawing/2014/main" id="{6B767A0C-8218-4C85-89E7-6C90333910B2}"/>
                </a:ext>
              </a:extLst>
            </p:cNvPr>
            <p:cNvCxnSpPr/>
            <p:nvPr/>
          </p:nvCxnSpPr>
          <p:spPr>
            <a:xfrm>
              <a:off x="5745395"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a:extLst>
                <a:ext uri="{FF2B5EF4-FFF2-40B4-BE49-F238E27FC236}">
                  <a16:creationId xmlns:a16="http://schemas.microsoft.com/office/drawing/2014/main" id="{A8052667-2674-4463-916B-6A41912DDDC5}"/>
                </a:ext>
              </a:extLst>
            </p:cNvPr>
            <p:cNvCxnSpPr>
              <a:cxnSpLocks/>
            </p:cNvCxnSpPr>
            <p:nvPr/>
          </p:nvCxnSpPr>
          <p:spPr>
            <a:xfrm>
              <a:off x="5745395" y="3082122"/>
              <a:ext cx="627522" cy="1"/>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E4F0530F-040E-403C-BEE0-9C0808973216}"/>
                </a:ext>
              </a:extLst>
            </p:cNvPr>
            <p:cNvCxnSpPr>
              <a:cxnSpLocks/>
            </p:cNvCxnSpPr>
            <p:nvPr/>
          </p:nvCxnSpPr>
          <p:spPr>
            <a:xfrm>
              <a:off x="8199832" y="3067754"/>
              <a:ext cx="712183"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50337906"/>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b="1" dirty="0"/>
              <a:t>３</a:t>
            </a:r>
            <a:r>
              <a:rPr lang="en-US" altLang="ja-JP" sz="3200" b="1" dirty="0"/>
              <a:t>.</a:t>
            </a:r>
            <a:r>
              <a:rPr lang="ja-JP" altLang="en-US" sz="3200" b="1" dirty="0"/>
              <a:t>デモンストレーション</a:t>
            </a:r>
            <a:endParaRPr lang="en-US" altLang="ja-JP" sz="3200" b="1" dirty="0"/>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7568501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2" end="2"/>
                                            </p:txEl>
                                          </p:spTgt>
                                        </p:tgtEl>
                                        <p:attrNameLst>
                                          <p:attrName>ppt_x</p:attrName>
                                          <p:attrName>ppt_y</p:attrName>
                                        </p:attrNameLst>
                                      </p:cBhvr>
                                    </p:animMotion>
                                    <p:animRot by="1500000">
                                      <p:cBhvr>
                                        <p:cTn id="7" dur="125" fill="hold">
                                          <p:stCondLst>
                                            <p:cond delay="0"/>
                                          </p:stCondLst>
                                        </p:cTn>
                                        <p:tgtEl>
                                          <p:spTgt spid="3">
                                            <p:txEl>
                                              <p:pRg st="2" end="2"/>
                                            </p:txEl>
                                          </p:spTgt>
                                        </p:tgtEl>
                                        <p:attrNameLst>
                                          <p:attrName>r</p:attrName>
                                        </p:attrNameLst>
                                      </p:cBhvr>
                                    </p:animRot>
                                    <p:animRot by="-1500000">
                                      <p:cBhvr>
                                        <p:cTn id="8" dur="125" fill="hold">
                                          <p:stCondLst>
                                            <p:cond delay="125"/>
                                          </p:stCondLst>
                                        </p:cTn>
                                        <p:tgtEl>
                                          <p:spTgt spid="3">
                                            <p:txEl>
                                              <p:pRg st="2" end="2"/>
                                            </p:txEl>
                                          </p:spTgt>
                                        </p:tgtEl>
                                        <p:attrNameLst>
                                          <p:attrName>r</p:attrName>
                                        </p:attrNameLst>
                                      </p:cBhvr>
                                    </p:animRot>
                                    <p:animRot by="-1500000">
                                      <p:cBhvr>
                                        <p:cTn id="9" dur="125" fill="hold">
                                          <p:stCondLst>
                                            <p:cond delay="250"/>
                                          </p:stCondLst>
                                        </p:cTn>
                                        <p:tgtEl>
                                          <p:spTgt spid="3">
                                            <p:txEl>
                                              <p:pRg st="2" end="2"/>
                                            </p:txEl>
                                          </p:spTgt>
                                        </p:tgtEl>
                                        <p:attrNameLst>
                                          <p:attrName>r</p:attrName>
                                        </p:attrNameLst>
                                      </p:cBhvr>
                                    </p:animRot>
                                    <p:animRot by="1500000">
                                      <p:cBhvr>
                                        <p:cTn id="10" dur="125" fill="hold">
                                          <p:stCondLst>
                                            <p:cond delay="375"/>
                                          </p:stCondLst>
                                        </p:cTn>
                                        <p:tgtEl>
                                          <p:spTgt spid="3">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b="1" dirty="0"/>
              <a:t>４</a:t>
            </a:r>
            <a:r>
              <a:rPr lang="en-US" altLang="ja-JP" sz="3200" b="1" dirty="0"/>
              <a:t>.</a:t>
            </a:r>
            <a:r>
              <a:rPr lang="ja-JP" altLang="en-US" sz="3200" b="1" dirty="0"/>
              <a:t>個人の振り返り</a:t>
            </a:r>
            <a:endParaRPr lang="en-US" altLang="ja-JP" sz="3200" b="1"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0056379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3" end="3"/>
                                            </p:txEl>
                                          </p:spTgt>
                                        </p:tgtEl>
                                        <p:attrNameLst>
                                          <p:attrName>ppt_x</p:attrName>
                                          <p:attrName>ppt_y</p:attrName>
                                        </p:attrNameLst>
                                      </p:cBhvr>
                                    </p:animMotion>
                                    <p:animRot by="1500000">
                                      <p:cBhvr>
                                        <p:cTn id="7" dur="125" fill="hold">
                                          <p:stCondLst>
                                            <p:cond delay="0"/>
                                          </p:stCondLst>
                                        </p:cTn>
                                        <p:tgtEl>
                                          <p:spTgt spid="3">
                                            <p:txEl>
                                              <p:pRg st="3" end="3"/>
                                            </p:txEl>
                                          </p:spTgt>
                                        </p:tgtEl>
                                        <p:attrNameLst>
                                          <p:attrName>r</p:attrName>
                                        </p:attrNameLst>
                                      </p:cBhvr>
                                    </p:animRot>
                                    <p:animRot by="-1500000">
                                      <p:cBhvr>
                                        <p:cTn id="8" dur="125" fill="hold">
                                          <p:stCondLst>
                                            <p:cond delay="125"/>
                                          </p:stCondLst>
                                        </p:cTn>
                                        <p:tgtEl>
                                          <p:spTgt spid="3">
                                            <p:txEl>
                                              <p:pRg st="3" end="3"/>
                                            </p:txEl>
                                          </p:spTgt>
                                        </p:tgtEl>
                                        <p:attrNameLst>
                                          <p:attrName>r</p:attrName>
                                        </p:attrNameLst>
                                      </p:cBhvr>
                                    </p:animRot>
                                    <p:animRot by="-1500000">
                                      <p:cBhvr>
                                        <p:cTn id="9" dur="125" fill="hold">
                                          <p:stCondLst>
                                            <p:cond delay="250"/>
                                          </p:stCondLst>
                                        </p:cTn>
                                        <p:tgtEl>
                                          <p:spTgt spid="3">
                                            <p:txEl>
                                              <p:pRg st="3" end="3"/>
                                            </p:txEl>
                                          </p:spTgt>
                                        </p:tgtEl>
                                        <p:attrNameLst>
                                          <p:attrName>r</p:attrName>
                                        </p:attrNameLst>
                                      </p:cBhvr>
                                    </p:animRot>
                                    <p:animRot by="1500000">
                                      <p:cBhvr>
                                        <p:cTn id="10" dur="125" fill="hold">
                                          <p:stCondLst>
                                            <p:cond delay="375"/>
                                          </p:stCondLst>
                                        </p:cTn>
                                        <p:tgtEl>
                                          <p:spTgt spid="3">
                                            <p:txEl>
                                              <p:pRg st="3" end="3"/>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チームリーダー　</a:t>
            </a:r>
            <a:r>
              <a:rPr kumimoji="1" lang="en-US" altLang="ja-JP" sz="3600" dirty="0">
                <a:solidFill>
                  <a:srgbClr val="FFFFFF"/>
                </a:solidFill>
              </a:rPr>
              <a:t>			</a:t>
            </a:r>
            <a:r>
              <a:rPr kumimoji="1" lang="ja-JP" altLang="en-US" sz="3600" dirty="0">
                <a:solidFill>
                  <a:srgbClr val="FFFFFF"/>
                </a:solidFill>
              </a:rPr>
              <a:t>深田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fld id="{8A7A6979-0714-4377-B894-6BE4C2D6E202}" type="slidenum">
              <a:rPr lang="en-US" smtClean="0"/>
              <a:pPr/>
              <a:t>19</a:t>
            </a:fld>
            <a:endParaRPr lang="en-US" dirty="0"/>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0" i="0" dirty="0">
                <a:solidFill>
                  <a:srgbClr val="1D1C1D"/>
                </a:solidFill>
                <a:effectLst/>
                <a:latin typeface="メイリオ" panose="020B0604030504040204" pitchFamily="50" charset="-128"/>
                <a:ea typeface="メイリオ" panose="020B0604030504040204" pitchFamily="50" charset="-128"/>
              </a:rPr>
              <a:t>個人とチームでの開発の違いを知り知識を身に付ける</a:t>
            </a:r>
            <a:endParaRPr kumimoji="1" lang="ja-JP" altLang="en-US" dirty="0">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0" i="0" dirty="0">
                <a:solidFill>
                  <a:srgbClr val="1D1C1D"/>
                </a:solidFill>
                <a:effectLst/>
                <a:latin typeface="メイリオ" panose="020B0604030504040204" pitchFamily="50" charset="-128"/>
                <a:ea typeface="メイリオ" panose="020B0604030504040204" pitchFamily="50" charset="-128"/>
              </a:rPr>
              <a:t>チームで開発する際に情報の共有が一番重要であることを学んだ。</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1</a:t>
            </a:r>
            <a:r>
              <a:rPr lang="ja-JP" altLang="en-US" b="0" i="0" dirty="0">
                <a:solidFill>
                  <a:srgbClr val="1D1C1D"/>
                </a:solidFill>
                <a:effectLst/>
                <a:latin typeface="メイリオ" panose="020B0604030504040204" pitchFamily="50" charset="-128"/>
                <a:ea typeface="メイリオ" panose="020B0604030504040204" pitchFamily="50" charset="-128"/>
              </a:rPr>
              <a:t>から開発をしたことで楽しさを知り、質問等することで知識も深まった。</a:t>
            </a:r>
            <a:endParaRPr kumimoji="1" lang="ja-JP" altLang="en-US" dirty="0">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0" i="0" dirty="0">
                <a:solidFill>
                  <a:srgbClr val="1D1C1D"/>
                </a:solidFill>
                <a:effectLst/>
                <a:latin typeface="メイリオ" panose="020B0604030504040204" pitchFamily="50" charset="-128"/>
                <a:ea typeface="メイリオ" panose="020B0604030504040204" pitchFamily="50" charset="-128"/>
              </a:rPr>
              <a:t>担当する場所だけでなくメンバーの書いたプログラムを理解することで</a:t>
            </a:r>
            <a:br>
              <a:rPr lang="ja-JP" altLang="en-US" dirty="0">
                <a:latin typeface="メイリオ" panose="020B0604030504040204" pitchFamily="50" charset="-128"/>
                <a:ea typeface="メイリオ" panose="020B0604030504040204" pitchFamily="50" charset="-128"/>
              </a:rPr>
            </a:br>
            <a:r>
              <a:rPr lang="ja-JP" altLang="en-US" b="0" i="0" dirty="0">
                <a:solidFill>
                  <a:srgbClr val="1D1C1D"/>
                </a:solidFill>
                <a:effectLst/>
                <a:latin typeface="メイリオ" panose="020B0604030504040204" pitchFamily="50" charset="-128"/>
                <a:ea typeface="メイリオ" panose="020B0604030504040204" pitchFamily="50" charset="-128"/>
              </a:rPr>
              <a:t>知識がもっと深まるので課題とする。</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863929577"/>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チームメンバー</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623930"/>
            <a:ext cx="7570420" cy="3593989"/>
          </a:xfrm>
        </p:spPr>
        <p:txBody>
          <a:bodyPr>
            <a:normAutofit/>
          </a:bodyPr>
          <a:lstStyle/>
          <a:p>
            <a:pPr marL="0" indent="0">
              <a:buNone/>
            </a:pPr>
            <a:r>
              <a:rPr kumimoji="1" lang="ja-JP" altLang="en-US" dirty="0"/>
              <a:t>チームリーダー</a:t>
            </a:r>
            <a:r>
              <a:rPr lang="ja-JP" altLang="en-US" dirty="0"/>
              <a:t>　</a:t>
            </a:r>
            <a:r>
              <a:rPr lang="en-US" altLang="ja-JP" dirty="0"/>
              <a:t>		</a:t>
            </a:r>
            <a:r>
              <a:rPr kumimoji="1" lang="ja-JP" altLang="en-US" dirty="0"/>
              <a:t>深田　悠莉</a:t>
            </a:r>
            <a:endParaRPr kumimoji="1" lang="en-US" altLang="ja-JP" dirty="0"/>
          </a:p>
          <a:p>
            <a:pPr marL="0" indent="0">
              <a:buNone/>
            </a:pPr>
            <a:r>
              <a:rPr lang="en-US" altLang="ja-JP" dirty="0"/>
              <a:t>DBA</a:t>
            </a:r>
            <a:r>
              <a:rPr lang="ja-JP" altLang="en-US" dirty="0"/>
              <a:t>担当　</a:t>
            </a:r>
            <a:r>
              <a:rPr lang="en-US" altLang="ja-JP" dirty="0"/>
              <a:t>			</a:t>
            </a:r>
            <a:r>
              <a:rPr lang="ja-JP" altLang="en-US" dirty="0"/>
              <a:t>三田　祐汰</a:t>
            </a:r>
            <a:endParaRPr lang="en-US" altLang="ja-JP" dirty="0"/>
          </a:p>
          <a:p>
            <a:pPr marL="0" indent="0">
              <a:buNone/>
            </a:pPr>
            <a:r>
              <a:rPr kumimoji="1" lang="ja-JP" altLang="en-US" dirty="0"/>
              <a:t>構成管理担当</a:t>
            </a:r>
            <a:r>
              <a:rPr lang="ja-JP" altLang="en-US" dirty="0"/>
              <a:t>　</a:t>
            </a:r>
            <a:r>
              <a:rPr lang="en-US" altLang="ja-JP" dirty="0"/>
              <a:t>		</a:t>
            </a:r>
            <a:r>
              <a:rPr kumimoji="1" lang="ja-JP" altLang="en-US" dirty="0"/>
              <a:t>中村　健太郎</a:t>
            </a:r>
            <a:endParaRPr kumimoji="1" lang="en-US" altLang="ja-JP" dirty="0"/>
          </a:p>
          <a:p>
            <a:pPr marL="0" indent="0">
              <a:buNone/>
            </a:pPr>
            <a:r>
              <a:rPr lang="ja-JP" altLang="en-US" dirty="0"/>
              <a:t>発表担当　</a:t>
            </a:r>
            <a:r>
              <a:rPr lang="en-US" altLang="ja-JP" dirty="0"/>
              <a:t>			</a:t>
            </a:r>
            <a:r>
              <a:rPr lang="ja-JP" altLang="en-US" dirty="0"/>
              <a:t>福田　実央</a:t>
            </a:r>
            <a:endParaRPr lang="en-US" altLang="ja-JP" dirty="0"/>
          </a:p>
          <a:p>
            <a:pPr marL="0" indent="0">
              <a:buNone/>
            </a:pPr>
            <a:r>
              <a:rPr kumimoji="1" lang="ja-JP" altLang="en-US" dirty="0"/>
              <a:t>コミュニケーション担当　</a:t>
            </a:r>
            <a:r>
              <a:rPr kumimoji="1" lang="en-US" altLang="ja-JP" dirty="0"/>
              <a:t>	</a:t>
            </a:r>
            <a:r>
              <a:rPr kumimoji="1" lang="ja-JP" altLang="en-US" dirty="0"/>
              <a:t>高橋　和馬</a:t>
            </a:r>
            <a:endParaRPr kumimoji="1" lang="en-US" altLang="ja-JP" dirty="0"/>
          </a:p>
          <a:p>
            <a:pPr marL="0" indent="0">
              <a:buNone/>
            </a:pPr>
            <a:r>
              <a:rPr kumimoji="1" lang="ja-JP" altLang="en-US" dirty="0"/>
              <a:t>品質管理担当　</a:t>
            </a:r>
            <a:r>
              <a:rPr kumimoji="1" lang="en-US" altLang="ja-JP" dirty="0"/>
              <a:t>		</a:t>
            </a:r>
            <a:r>
              <a:rPr kumimoji="1" lang="ja-JP" altLang="en-US" dirty="0"/>
              <a:t>新川　嵩文</a:t>
            </a:r>
            <a:endParaRPr kumimoji="1" lang="en-US" altLang="ja-JP" dirty="0"/>
          </a:p>
          <a:p>
            <a:endParaRPr kumimoji="1" lang="ja-JP" altLang="en-US" dirty="0"/>
          </a:p>
        </p:txBody>
      </p:sp>
      <p:grpSp>
        <p:nvGrpSpPr>
          <p:cNvPr id="4" name="グループ化 3">
            <a:extLst>
              <a:ext uri="{FF2B5EF4-FFF2-40B4-BE49-F238E27FC236}">
                <a16:creationId xmlns:a16="http://schemas.microsoft.com/office/drawing/2014/main" id="{534A7C9F-1A15-481B-B4BC-3E9825F61F24}"/>
              </a:ext>
            </a:extLst>
          </p:cNvPr>
          <p:cNvGrpSpPr/>
          <p:nvPr/>
        </p:nvGrpSpPr>
        <p:grpSpPr>
          <a:xfrm>
            <a:off x="8134287" y="2623930"/>
            <a:ext cx="3770758" cy="3179389"/>
            <a:chOff x="8134287" y="2623930"/>
            <a:chExt cx="3770758" cy="3179389"/>
          </a:xfrm>
        </p:grpSpPr>
        <p:pic>
          <p:nvPicPr>
            <p:cNvPr id="5" name="図 4" descr="卵の形をしたケーキ&#10;&#10;中程度の精度で自動的に生成された説明">
              <a:extLst>
                <a:ext uri="{FF2B5EF4-FFF2-40B4-BE49-F238E27FC236}">
                  <a16:creationId xmlns:a16="http://schemas.microsoft.com/office/drawing/2014/main" id="{7EFC52B6-566D-4846-8148-F0D2804DED21}"/>
                </a:ext>
              </a:extLst>
            </p:cNvPr>
            <p:cNvPicPr>
              <a:picLocks noChangeAspect="1"/>
            </p:cNvPicPr>
            <p:nvPr/>
          </p:nvPicPr>
          <p:blipFill>
            <a:blip r:embed="rId3"/>
            <a:stretch>
              <a:fillRect/>
            </a:stretch>
          </p:blipFill>
          <p:spPr>
            <a:xfrm>
              <a:off x="9060293" y="2623930"/>
              <a:ext cx="2844752" cy="2531829"/>
            </a:xfrm>
            <a:prstGeom prst="rect">
              <a:avLst/>
            </a:prstGeom>
          </p:spPr>
        </p:pic>
        <p:pic>
          <p:nvPicPr>
            <p:cNvPr id="7" name="図 6" descr="食品, 花 が含まれている画像&#10;&#10;自動的に生成された説明">
              <a:extLst>
                <a:ext uri="{FF2B5EF4-FFF2-40B4-BE49-F238E27FC236}">
                  <a16:creationId xmlns:a16="http://schemas.microsoft.com/office/drawing/2014/main" id="{7F6E37A7-F97B-44F5-9A92-B705A8878805}"/>
                </a:ext>
              </a:extLst>
            </p:cNvPr>
            <p:cNvPicPr>
              <a:picLocks noChangeAspect="1"/>
            </p:cNvPicPr>
            <p:nvPr/>
          </p:nvPicPr>
          <p:blipFill>
            <a:blip r:embed="rId4"/>
            <a:stretch>
              <a:fillRect/>
            </a:stretch>
          </p:blipFill>
          <p:spPr>
            <a:xfrm>
              <a:off x="8134287" y="3540333"/>
              <a:ext cx="2348382" cy="2262986"/>
            </a:xfrm>
            <a:prstGeom prst="rect">
              <a:avLst/>
            </a:prstGeom>
          </p:spPr>
        </p:pic>
      </p:grpSp>
      <p:sp>
        <p:nvSpPr>
          <p:cNvPr id="9" name="スライド番号プレースホルダー 8">
            <a:extLst>
              <a:ext uri="{FF2B5EF4-FFF2-40B4-BE49-F238E27FC236}">
                <a16:creationId xmlns:a16="http://schemas.microsoft.com/office/drawing/2014/main" id="{B14AC887-3F0F-4D5E-8462-82216181687A}"/>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4348154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DBA</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三田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自分の意見を分かりやすく伝えること。</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最初の頃は自分の意見がうまく伝わらず、情報共有の難しさを感じた。</a:t>
            </a: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開発を進めていくうちに、少しずつ自分の意見をうまく伝えることが出来た。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研修で習ったことを復習していき、新しい知識を学ぶ際は楽しんでいきたい。</a:t>
            </a:r>
          </a:p>
        </p:txBody>
      </p:sp>
    </p:spTree>
    <p:extLst>
      <p:ext uri="{BB962C8B-B14F-4D97-AF65-F5344CB8AC3E}">
        <p14:creationId xmlns:p14="http://schemas.microsoft.com/office/powerpoint/2010/main" val="1343224922"/>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latin typeface="メイリオ" panose="020B0604030504040204" pitchFamily="50" charset="-128"/>
                <a:ea typeface="メイリオ" panose="020B0604030504040204" pitchFamily="50" charset="-128"/>
              </a:rPr>
              <a:t>構成管理</a:t>
            </a:r>
            <a:r>
              <a:rPr kumimoji="1" lang="ja-JP" altLang="en-US" sz="3600" dirty="0">
                <a:solidFill>
                  <a:srgbClr val="FFFFFF"/>
                </a:solidFill>
                <a:latin typeface="メイリオ" panose="020B0604030504040204" pitchFamily="50" charset="-128"/>
                <a:ea typeface="メイリオ" panose="020B0604030504040204" pitchFamily="50" charset="-128"/>
              </a:rPr>
              <a:t>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中村</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NotoSansJP"/>
              </a:rPr>
              <a:t>チームにおける自分の立ち位置を理解して開発に取り組む</a:t>
            </a:r>
            <a:endParaRPr kumimoji="1" lang="ja-JP" altLang="en-US" sz="18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ja-JP" altLang="en-US" b="0" i="0">
                <a:solidFill>
                  <a:srgbClr val="1D1C1D"/>
                </a:solidFill>
                <a:effectLst/>
                <a:latin typeface="NotoSansJP"/>
              </a:rPr>
              <a:t>経験者という立ち位置を理解したうえで意識的に率先してチームに働きかけることができた</a:t>
            </a:r>
            <a:br>
              <a:rPr lang="ja-JP" altLang="en-US"/>
            </a:br>
            <a:r>
              <a:rPr lang="ja-JP" altLang="en-US" b="0" i="0">
                <a:solidFill>
                  <a:srgbClr val="1D1C1D"/>
                </a:solidFill>
                <a:effectLst/>
                <a:latin typeface="NotoSansJP"/>
              </a:rPr>
              <a:t>　　　チームで開発を行う際の認識の共通化とそれに伴い、コミュニケーションを取ることの難しさを味わった</a:t>
            </a:r>
            <a:endParaRPr kumimoji="1" lang="ja-JP" altLang="en-US" sz="18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ja-JP" altLang="en-US" b="0" i="0">
                <a:solidFill>
                  <a:srgbClr val="1D1C1D"/>
                </a:solidFill>
                <a:effectLst/>
                <a:latin typeface="NotoSansJP"/>
              </a:rPr>
              <a:t>個々に見合ったコミュニケーションの取り方ができなかったので、</a:t>
            </a:r>
            <a:br>
              <a:rPr lang="ja-JP" altLang="en-US"/>
            </a:br>
            <a:r>
              <a:rPr lang="ja-JP" altLang="en-US" b="0" i="0">
                <a:solidFill>
                  <a:srgbClr val="1D1C1D"/>
                </a:solidFill>
                <a:effectLst/>
                <a:latin typeface="NotoSansJP"/>
              </a:rPr>
              <a:t>　　　　　　自分や他人をより客観視するように意識付ける</a:t>
            </a:r>
            <a:endParaRPr kumimoji="1" lang="ja-JP" altLang="en-US" sz="18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Tree>
    <p:extLst>
      <p:ext uri="{BB962C8B-B14F-4D97-AF65-F5344CB8AC3E}">
        <p14:creationId xmlns:p14="http://schemas.microsoft.com/office/powerpoint/2010/main" val="2503966725"/>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latin typeface="メイリオ" panose="020B0604030504040204" pitchFamily="50" charset="-128"/>
                <a:ea typeface="メイリオ" panose="020B0604030504040204" pitchFamily="50" charset="-128"/>
              </a:rPr>
              <a:t>発表担当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福田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latin typeface="メイリオ" panose="020B0604030504040204" pitchFamily="50" charset="-128"/>
                <a:ea typeface="メイリオ" panose="020B0604030504040204" pitchFamily="50" charset="-128"/>
              </a:rPr>
              <a:t>目標</a:t>
            </a:r>
            <a:endParaRPr kumimoji="1" lang="en-US" altLang="ja-JP" dirty="0">
              <a:latin typeface="メイリオ" panose="020B0604030504040204" pitchFamily="50" charset="-128"/>
              <a:ea typeface="メイリオ" panose="020B0604030504040204" pitchFamily="50" charset="-128"/>
            </a:endParaRPr>
          </a:p>
          <a:p>
            <a:pPr marL="0" indent="0">
              <a:buNone/>
            </a:pPr>
            <a:endParaRPr lang="en-US" altLang="ja-JP" dirty="0"/>
          </a:p>
          <a:p>
            <a:pPr marL="0" indent="0">
              <a:buNone/>
            </a:pPr>
            <a:endParaRPr lang="en-US" altLang="ja-JP" dirty="0"/>
          </a:p>
          <a:p>
            <a:pPr marL="0" indent="0">
              <a:buNone/>
            </a:pPr>
            <a:r>
              <a:rPr lang="ja-JP" altLang="en-US" dirty="0">
                <a:latin typeface="メイリオ" panose="020B0604030504040204" pitchFamily="50" charset="-128"/>
                <a:ea typeface="メイリオ" panose="020B0604030504040204" pitchFamily="50" charset="-128"/>
              </a:rPr>
              <a:t>成果</a:t>
            </a:r>
            <a:endParaRPr lang="en-US" altLang="ja-JP" dirty="0">
              <a:latin typeface="メイリオ" panose="020B0604030504040204" pitchFamily="50" charset="-128"/>
              <a:ea typeface="メイリオ" panose="020B0604030504040204" pitchFamily="50" charset="-128"/>
            </a:endParaRPr>
          </a:p>
          <a:p>
            <a:endParaRPr kumimoji="1" lang="en-US" altLang="ja-JP" dirty="0"/>
          </a:p>
          <a:p>
            <a:endParaRPr lang="en-US" altLang="ja-JP" dirty="0"/>
          </a:p>
          <a:p>
            <a:pPr marL="0" indent="0">
              <a:buNone/>
            </a:pPr>
            <a:endParaRPr kumimoji="1" lang="en-US" altLang="ja-JP" dirty="0"/>
          </a:p>
          <a:p>
            <a:pPr marL="0" indent="0">
              <a:buNone/>
            </a:pPr>
            <a:r>
              <a:rPr kumimoji="1" lang="ja-JP" altLang="en-US" dirty="0">
                <a:latin typeface="メイリオ" panose="020B0604030504040204" pitchFamily="50" charset="-128"/>
                <a:ea typeface="メイリオ" panose="020B0604030504040204" pitchFamily="50" charset="-128"/>
              </a:rPr>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dirty="0">
                <a:solidFill>
                  <a:schemeClr val="tx1"/>
                </a:solidFill>
                <a:latin typeface="メイリオ" panose="020B0604030504040204" pitchFamily="50" charset="-128"/>
                <a:ea typeface="メイリオ" panose="020B0604030504040204" pitchFamily="50" charset="-128"/>
              </a:rPr>
              <a:t>チーム開発の大変さを知る。</a:t>
            </a:r>
            <a:endParaRPr kumimoji="1" lang="en-US" altLang="ja-JP" dirty="0">
              <a:solidFill>
                <a:schemeClr val="tx1"/>
              </a:solidFill>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ja-JP" altLang="en-US" dirty="0">
                <a:solidFill>
                  <a:schemeClr val="tx1"/>
                </a:solidFill>
                <a:latin typeface="メイリオ" panose="020B0604030504040204" pitchFamily="50" charset="-128"/>
                <a:ea typeface="メイリオ" panose="020B0604030504040204" pitchFamily="50" charset="-128"/>
              </a:rPr>
              <a:t>１から作り出すことの楽しさを知った。</a:t>
            </a:r>
            <a:endParaRPr lang="en-US" altLang="ja-JP" dirty="0">
              <a:solidFill>
                <a:schemeClr val="tx1"/>
              </a:solidFill>
              <a:latin typeface="メイリオ" panose="020B0604030504040204" pitchFamily="50" charset="-128"/>
              <a:ea typeface="メイリオ" panose="020B0604030504040204" pitchFamily="50" charset="-128"/>
            </a:endParaRPr>
          </a:p>
          <a:p>
            <a:pPr marL="0" indent="0">
              <a:buNone/>
            </a:pPr>
            <a:r>
              <a:rPr lang="ja-JP" altLang="en-US" dirty="0">
                <a:solidFill>
                  <a:schemeClr val="tx1"/>
                </a:solidFill>
                <a:latin typeface="メイリオ" panose="020B0604030504040204" pitchFamily="50" charset="-128"/>
                <a:ea typeface="メイリオ" panose="020B0604030504040204" pitchFamily="50" charset="-128"/>
              </a:rPr>
              <a:t>報連相や情報共有は簡単なようで難しいことを知った。</a:t>
            </a:r>
            <a:endParaRPr kumimoji="1" lang="en-US" altLang="ja-JP" dirty="0">
              <a:solidFill>
                <a:schemeClr val="tx1"/>
              </a:solidFill>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altLang="ja-JP" dirty="0">
                <a:solidFill>
                  <a:schemeClr val="tx1"/>
                </a:solidFill>
                <a:latin typeface="メイリオ" panose="020B0604030504040204" pitchFamily="50" charset="-128"/>
                <a:ea typeface="メイリオ" panose="020B0604030504040204" pitchFamily="50" charset="-128"/>
              </a:rPr>
              <a:t>DAO</a:t>
            </a:r>
            <a:r>
              <a:rPr lang="ja-JP" altLang="en-US" dirty="0">
                <a:solidFill>
                  <a:schemeClr val="tx1"/>
                </a:solidFill>
                <a:latin typeface="メイリオ" panose="020B0604030504040204" pitchFamily="50" charset="-128"/>
                <a:ea typeface="メイリオ" panose="020B0604030504040204" pitchFamily="50" charset="-128"/>
              </a:rPr>
              <a:t>と</a:t>
            </a:r>
            <a:r>
              <a:rPr lang="en-US" altLang="ja-JP" dirty="0">
                <a:solidFill>
                  <a:schemeClr val="tx1"/>
                </a:solidFill>
                <a:latin typeface="メイリオ" panose="020B0604030504040204" pitchFamily="50" charset="-128"/>
                <a:ea typeface="メイリオ" panose="020B0604030504040204" pitchFamily="50" charset="-128"/>
              </a:rPr>
              <a:t>Servlet</a:t>
            </a:r>
            <a:r>
              <a:rPr lang="ja-JP" altLang="en-US" dirty="0">
                <a:solidFill>
                  <a:schemeClr val="tx1"/>
                </a:solidFill>
                <a:latin typeface="メイリオ" panose="020B0604030504040204" pitchFamily="50" charset="-128"/>
                <a:ea typeface="メイリオ" panose="020B0604030504040204" pitchFamily="50" charset="-128"/>
              </a:rPr>
              <a:t>がまだまだ苦手なので勉強する。</a:t>
            </a:r>
            <a:endParaRPr lang="en-US" altLang="ja-JP" dirty="0">
              <a:solidFill>
                <a:schemeClr val="tx1"/>
              </a:solidFill>
              <a:latin typeface="メイリオ" panose="020B0604030504040204" pitchFamily="50" charset="-128"/>
              <a:ea typeface="メイリオ" panose="020B0604030504040204" pitchFamily="50" charset="-128"/>
            </a:endParaRPr>
          </a:p>
          <a:p>
            <a:pPr marL="0" indent="0">
              <a:buNone/>
            </a:pPr>
            <a:r>
              <a:rPr kumimoji="1" lang="ja-JP" altLang="en-US" dirty="0">
                <a:solidFill>
                  <a:schemeClr val="tx1"/>
                </a:solidFill>
                <a:latin typeface="メイリオ" panose="020B0604030504040204" pitchFamily="50" charset="-128"/>
                <a:ea typeface="メイリオ" panose="020B0604030504040204" pitchFamily="50" charset="-128"/>
              </a:rPr>
              <a:t>分からないときに考え込みすぎるのですぐに聞く。</a:t>
            </a:r>
          </a:p>
        </p:txBody>
      </p:sp>
    </p:spTree>
    <p:extLst>
      <p:ext uri="{BB962C8B-B14F-4D97-AF65-F5344CB8AC3E}">
        <p14:creationId xmlns:p14="http://schemas.microsoft.com/office/powerpoint/2010/main" val="998862257"/>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コミュニケーション</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高橋</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チームで開発することを体験する。</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要件定義からプログラミングまでを経験したことで、開発の一連の流れをイメージすることができた。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データの流れを意識してプログラムを書くようにする</a:t>
            </a:r>
            <a:endParaRPr kumimoji="1" lang="en-US" altLang="ja-JP"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dirty="0">
                <a:solidFill>
                  <a:schemeClr val="tx1"/>
                </a:solidFill>
                <a:latin typeface="Corbel" panose="020B0503020204020204"/>
                <a:ea typeface="メイリオ" panose="020B0604030504040204" pitchFamily="50" charset="-128"/>
              </a:rPr>
              <a:t>プログラミングの順番を意識する。</a:t>
            </a:r>
            <a:endParaRPr kumimoji="1" lang="en-US" altLang="ja-JP" dirty="0">
              <a:solidFill>
                <a:schemeClr val="tx1"/>
              </a:solidFill>
              <a:latin typeface="Corbel" panose="020B0503020204020204"/>
              <a:ea typeface="メイリオ" panose="020B0604030504040204" pitchFamily="50" charset="-128"/>
            </a:endParaRPr>
          </a:p>
        </p:txBody>
      </p:sp>
    </p:spTree>
    <p:extLst>
      <p:ext uri="{BB962C8B-B14F-4D97-AF65-F5344CB8AC3E}">
        <p14:creationId xmlns:p14="http://schemas.microsoft.com/office/powerpoint/2010/main" val="993649433"/>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品質管理担当　</a:t>
            </a:r>
            <a:r>
              <a:rPr kumimoji="1" lang="en-US" altLang="ja-JP" sz="3600" dirty="0">
                <a:solidFill>
                  <a:srgbClr val="FFFFFF"/>
                </a:solidFill>
              </a:rPr>
              <a:t>				</a:t>
            </a:r>
            <a:r>
              <a:rPr kumimoji="1" lang="ja-JP" altLang="en-US" sz="3600" dirty="0">
                <a:solidFill>
                  <a:srgbClr val="FFFFFF"/>
                </a:solidFill>
              </a:rPr>
              <a:t>新川</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ja-JP" altLang="en-US" b="0" i="0">
                <a:solidFill>
                  <a:srgbClr val="1D1C1D"/>
                </a:solidFill>
                <a:effectLst/>
                <a:latin typeface="NotoSansJP"/>
              </a:rPr>
              <a:t>チームで開発するうえで何が大切かを学びながら開発をする</a:t>
            </a:r>
            <a:endParaRPr kumimoji="1" lang="ja-JP" altLang="en-US" sz="18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NotoSansJP"/>
              </a:rPr>
              <a:t>・報連相の重要さ</a:t>
            </a:r>
            <a:br>
              <a:rPr lang="ja-JP" altLang="en-US" dirty="0"/>
            </a:br>
            <a:r>
              <a:rPr lang="ja-JP" altLang="en-US" b="0" i="0" dirty="0">
                <a:solidFill>
                  <a:srgbClr val="1D1C1D"/>
                </a:solidFill>
                <a:effectLst/>
                <a:latin typeface="NotoSansJP"/>
              </a:rPr>
              <a:t>（必要以上にコミュニケーションをとる意識で行うこと）</a:t>
            </a:r>
            <a:br>
              <a:rPr lang="ja-JP" altLang="en-US" dirty="0"/>
            </a:br>
            <a:r>
              <a:rPr lang="ja-JP" altLang="en-US" b="0" i="0" dirty="0">
                <a:solidFill>
                  <a:srgbClr val="1D1C1D"/>
                </a:solidFill>
                <a:effectLst/>
                <a:latin typeface="NotoSansJP"/>
              </a:rPr>
              <a:t>・自分のイメージと同じものを全体で共有することの難しさ</a:t>
            </a:r>
            <a:br>
              <a:rPr lang="ja-JP" altLang="en-US" dirty="0"/>
            </a:br>
            <a:endParaRPr kumimoji="1" lang="ja-JP" altLang="en-US" sz="18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ja-JP" altLang="en-US" b="0" i="0">
                <a:solidFill>
                  <a:srgbClr val="1D1C1D"/>
                </a:solidFill>
                <a:effectLst/>
                <a:latin typeface="NotoSansJP"/>
              </a:rPr>
              <a:t>教えてもらったことを忘れてしまという事が目立ち、</a:t>
            </a:r>
            <a:br>
              <a:rPr lang="ja-JP" altLang="en-US"/>
            </a:br>
            <a:r>
              <a:rPr lang="ja-JP" altLang="en-US" b="0" i="0">
                <a:solidFill>
                  <a:srgbClr val="1D1C1D"/>
                </a:solidFill>
                <a:effectLst/>
                <a:latin typeface="NotoSansJP"/>
              </a:rPr>
              <a:t>　常に文字に残す等、意識してゆきたい</a:t>
            </a:r>
            <a:endParaRPr kumimoji="1" lang="ja-JP" altLang="en-US" sz="18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Tree>
    <p:extLst>
      <p:ext uri="{BB962C8B-B14F-4D97-AF65-F5344CB8AC3E}">
        <p14:creationId xmlns:p14="http://schemas.microsoft.com/office/powerpoint/2010/main" val="3998054549"/>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endParaRPr kumimoji="1" lang="ja-JP" altLang="en-US" sz="3600">
              <a:solidFill>
                <a:srgbClr val="FFFFFF"/>
              </a:solidFill>
            </a:endParaRP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2286000"/>
            <a:ext cx="7570420" cy="3931919"/>
          </a:xfrm>
        </p:spPr>
        <p:txBody>
          <a:bodyPr>
            <a:normAutofit/>
          </a:bodyPr>
          <a:lstStyle/>
          <a:p>
            <a:endParaRPr kumimoji="1" lang="ja-JP" altLang="en-US"/>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fld id="{8A7A6979-0714-4377-B894-6BE4C2D6E202}" type="slidenum">
              <a:rPr lang="en-US" smtClean="0"/>
              <a:pPr/>
              <a:t>25</a:t>
            </a:fld>
            <a:endParaRPr lang="en-US" dirty="0"/>
          </a:p>
        </p:txBody>
      </p:sp>
    </p:spTree>
    <p:extLst>
      <p:ext uri="{BB962C8B-B14F-4D97-AF65-F5344CB8AC3E}">
        <p14:creationId xmlns:p14="http://schemas.microsoft.com/office/powerpoint/2010/main" val="3814832481"/>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1930BF4-9955-4F88-A202-566B34854921}"/>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謝辞</a:t>
            </a:r>
          </a:p>
        </p:txBody>
      </p:sp>
      <p:sp>
        <p:nvSpPr>
          <p:cNvPr id="3" name="コンテンツ プレースホルダー 2">
            <a:extLst>
              <a:ext uri="{FF2B5EF4-FFF2-40B4-BE49-F238E27FC236}">
                <a16:creationId xmlns:a16="http://schemas.microsoft.com/office/drawing/2014/main" id="{A09734EA-8EF2-4BEE-9BAE-6761972EAF54}"/>
              </a:ext>
            </a:extLst>
          </p:cNvPr>
          <p:cNvSpPr>
            <a:spLocks noGrp="1"/>
          </p:cNvSpPr>
          <p:nvPr>
            <p:ph idx="1"/>
          </p:nvPr>
        </p:nvSpPr>
        <p:spPr>
          <a:xfrm>
            <a:off x="1786248" y="2459256"/>
            <a:ext cx="9345811" cy="3756991"/>
          </a:xfrm>
        </p:spPr>
        <p:txBody>
          <a:bodyPr>
            <a:normAutofit/>
          </a:bodyPr>
          <a:lstStyle/>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システムの作成にあたり、丁寧に教えて下さった先生方、</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講義のサポートをしていただいた</a:t>
            </a:r>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DOJO</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運営局の皆様</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ありがとうございました。</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最後になりましたが、今回の研修に参加する機会を</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いただけたことに感謝申し上げます。</a:t>
            </a:r>
          </a:p>
        </p:txBody>
      </p:sp>
      <p:sp>
        <p:nvSpPr>
          <p:cNvPr id="4" name="スライド番号プレースホルダー 3">
            <a:extLst>
              <a:ext uri="{FF2B5EF4-FFF2-40B4-BE49-F238E27FC236}">
                <a16:creationId xmlns:a16="http://schemas.microsoft.com/office/drawing/2014/main" id="{F0669586-AA00-4D46-9076-93952244B60E}"/>
              </a:ext>
            </a:extLst>
          </p:cNvPr>
          <p:cNvSpPr>
            <a:spLocks noGrp="1"/>
          </p:cNvSpPr>
          <p:nvPr>
            <p:ph type="sldNum" sz="quarter" idx="12"/>
          </p:nvPr>
        </p:nvSpPr>
        <p:spPr/>
        <p:txBody>
          <a:bodyPr/>
          <a:lstStyle/>
          <a:p>
            <a:fld id="{8A7A6979-0714-4377-B894-6BE4C2D6E202}" type="slidenum">
              <a:rPr lang="en-US" smtClean="0"/>
              <a:pPr/>
              <a:t>26</a:t>
            </a:fld>
            <a:endParaRPr lang="en-US" dirty="0"/>
          </a:p>
        </p:txBody>
      </p:sp>
      <p:grpSp>
        <p:nvGrpSpPr>
          <p:cNvPr id="7" name="グループ化 6">
            <a:extLst>
              <a:ext uri="{FF2B5EF4-FFF2-40B4-BE49-F238E27FC236}">
                <a16:creationId xmlns:a16="http://schemas.microsoft.com/office/drawing/2014/main" id="{09665342-8DA0-4248-BBCF-EE30E40F3F9B}"/>
              </a:ext>
            </a:extLst>
          </p:cNvPr>
          <p:cNvGrpSpPr/>
          <p:nvPr/>
        </p:nvGrpSpPr>
        <p:grpSpPr>
          <a:xfrm>
            <a:off x="9251649" y="5244544"/>
            <a:ext cx="1407278" cy="1178310"/>
            <a:chOff x="8134287" y="2623930"/>
            <a:chExt cx="3770758" cy="3179389"/>
          </a:xfrm>
        </p:grpSpPr>
        <p:pic>
          <p:nvPicPr>
            <p:cNvPr id="9" name="図 8" descr="卵の形をしたケーキ&#10;&#10;中程度の精度で自動的に生成された説明">
              <a:extLst>
                <a:ext uri="{FF2B5EF4-FFF2-40B4-BE49-F238E27FC236}">
                  <a16:creationId xmlns:a16="http://schemas.microsoft.com/office/drawing/2014/main" id="{D2E331C0-A7B6-4547-AE16-881EF80D8866}"/>
                </a:ext>
              </a:extLst>
            </p:cNvPr>
            <p:cNvPicPr>
              <a:picLocks noChangeAspect="1"/>
            </p:cNvPicPr>
            <p:nvPr/>
          </p:nvPicPr>
          <p:blipFill>
            <a:blip r:embed="rId2"/>
            <a:stretch>
              <a:fillRect/>
            </a:stretch>
          </p:blipFill>
          <p:spPr>
            <a:xfrm>
              <a:off x="9060293" y="2623930"/>
              <a:ext cx="2844752" cy="2531829"/>
            </a:xfrm>
            <a:prstGeom prst="rect">
              <a:avLst/>
            </a:prstGeom>
          </p:spPr>
        </p:pic>
        <p:pic>
          <p:nvPicPr>
            <p:cNvPr id="11" name="図 10" descr="食品, 花 が含まれている画像&#10;&#10;自動的に生成された説明">
              <a:extLst>
                <a:ext uri="{FF2B5EF4-FFF2-40B4-BE49-F238E27FC236}">
                  <a16:creationId xmlns:a16="http://schemas.microsoft.com/office/drawing/2014/main" id="{5E8F5085-7E0B-4D31-83D5-1FB64378ED9B}"/>
                </a:ext>
              </a:extLst>
            </p:cNvPr>
            <p:cNvPicPr>
              <a:picLocks noChangeAspect="1"/>
            </p:cNvPicPr>
            <p:nvPr/>
          </p:nvPicPr>
          <p:blipFill>
            <a:blip r:embed="rId3"/>
            <a:stretch>
              <a:fillRect/>
            </a:stretch>
          </p:blipFill>
          <p:spPr>
            <a:xfrm>
              <a:off x="8134287" y="3540333"/>
              <a:ext cx="2348382" cy="2262986"/>
            </a:xfrm>
            <a:prstGeom prst="rect">
              <a:avLst/>
            </a:prstGeom>
          </p:spPr>
        </p:pic>
      </p:grpSp>
    </p:spTree>
    <p:extLst>
      <p:ext uri="{BB962C8B-B14F-4D97-AF65-F5344CB8AC3E}">
        <p14:creationId xmlns:p14="http://schemas.microsoft.com/office/powerpoint/2010/main" val="252807931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t>１</a:t>
            </a:r>
            <a:r>
              <a:rPr lang="en-US" altLang="ja-JP" sz="3200" dirty="0"/>
              <a:t>.</a:t>
            </a:r>
            <a:r>
              <a:rPr lang="ja-JP" altLang="en-US" sz="3200" dirty="0"/>
              <a:t>制作物について</a:t>
            </a:r>
            <a:endParaRPr lang="en-US" altLang="ja-JP" sz="3200" dirty="0"/>
          </a:p>
          <a:p>
            <a:pPr marL="0" indent="0">
              <a:buNone/>
            </a:pPr>
            <a:r>
              <a:rPr lang="ja-JP" altLang="en-US" sz="3200" dirty="0"/>
              <a:t>２</a:t>
            </a:r>
            <a:r>
              <a:rPr lang="en-US" altLang="ja-JP" sz="3200" dirty="0"/>
              <a:t>.</a:t>
            </a:r>
            <a:r>
              <a:rPr lang="ja-JP" altLang="en-US" sz="3200" dirty="0"/>
              <a:t>チーム紹介</a:t>
            </a:r>
            <a:endParaRPr lang="en-US" altLang="ja-JP" sz="3200" dirty="0"/>
          </a:p>
          <a:p>
            <a:pPr marL="0" indent="0">
              <a:buNone/>
            </a:pPr>
            <a:r>
              <a:rPr lang="ja-JP" altLang="en-US" sz="3200" dirty="0"/>
              <a:t>３</a:t>
            </a:r>
            <a:r>
              <a:rPr lang="en-US" altLang="ja-JP" sz="3200" dirty="0"/>
              <a:t>.</a:t>
            </a:r>
            <a:r>
              <a:rPr lang="ja-JP" altLang="en-US" sz="3200" dirty="0"/>
              <a:t>デモンストレーション</a:t>
            </a:r>
            <a:endParaRPr lang="en-US" altLang="ja-JP" sz="3200" dirty="0"/>
          </a:p>
          <a:p>
            <a:pPr marL="0" indent="0">
              <a:buNone/>
            </a:pPr>
            <a:r>
              <a:rPr lang="ja-JP" altLang="en-US" sz="3200" dirty="0"/>
              <a:t>４</a:t>
            </a:r>
            <a:r>
              <a:rPr lang="en-US" altLang="ja-JP" sz="3200" dirty="0"/>
              <a:t>.</a:t>
            </a:r>
            <a:r>
              <a:rPr lang="ja-JP" altLang="en-US" sz="3200" dirty="0"/>
              <a:t>個人の振り返り</a:t>
            </a:r>
            <a:endParaRPr lang="en-US" altLang="ja-JP" sz="3200"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Tree>
    <p:extLst>
      <p:ext uri="{BB962C8B-B14F-4D97-AF65-F5344CB8AC3E}">
        <p14:creationId xmlns:p14="http://schemas.microsoft.com/office/powerpoint/2010/main" val="10140711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b="1" dirty="0"/>
              <a:t>１</a:t>
            </a:r>
            <a:r>
              <a:rPr lang="en-US" altLang="ja-JP" sz="3200" b="1" dirty="0"/>
              <a:t>.</a:t>
            </a:r>
            <a:r>
              <a:rPr lang="ja-JP" altLang="en-US" sz="3200" b="1" dirty="0"/>
              <a:t>制作物について</a:t>
            </a:r>
            <a:endParaRPr lang="en-US" altLang="ja-JP" sz="3200" b="1" dirty="0"/>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1053851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0" end="0"/>
                                            </p:txEl>
                                          </p:spTgt>
                                        </p:tgtEl>
                                        <p:attrNameLst>
                                          <p:attrName>ppt_x</p:attrName>
                                          <p:attrName>ppt_y</p:attrName>
                                        </p:attrNameLst>
                                      </p:cBhvr>
                                    </p:animMotion>
                                    <p:animRot by="1500000">
                                      <p:cBhvr>
                                        <p:cTn id="7" dur="125" fill="hold">
                                          <p:stCondLst>
                                            <p:cond delay="0"/>
                                          </p:stCondLst>
                                        </p:cTn>
                                        <p:tgtEl>
                                          <p:spTgt spid="3">
                                            <p:txEl>
                                              <p:pRg st="0" end="0"/>
                                            </p:txEl>
                                          </p:spTgt>
                                        </p:tgtEl>
                                        <p:attrNameLst>
                                          <p:attrName>r</p:attrName>
                                        </p:attrNameLst>
                                      </p:cBhvr>
                                    </p:animRot>
                                    <p:animRot by="-1500000">
                                      <p:cBhvr>
                                        <p:cTn id="8" dur="125" fill="hold">
                                          <p:stCondLst>
                                            <p:cond delay="125"/>
                                          </p:stCondLst>
                                        </p:cTn>
                                        <p:tgtEl>
                                          <p:spTgt spid="3">
                                            <p:txEl>
                                              <p:pRg st="0" end="0"/>
                                            </p:txEl>
                                          </p:spTgt>
                                        </p:tgtEl>
                                        <p:attrNameLst>
                                          <p:attrName>r</p:attrName>
                                        </p:attrNameLst>
                                      </p:cBhvr>
                                    </p:animRot>
                                    <p:animRot by="-1500000">
                                      <p:cBhvr>
                                        <p:cTn id="9" dur="125" fill="hold">
                                          <p:stCondLst>
                                            <p:cond delay="250"/>
                                          </p:stCondLst>
                                        </p:cTn>
                                        <p:tgtEl>
                                          <p:spTgt spid="3">
                                            <p:txEl>
                                              <p:pRg st="0" end="0"/>
                                            </p:txEl>
                                          </p:spTgt>
                                        </p:tgtEl>
                                        <p:attrNameLst>
                                          <p:attrName>r</p:attrName>
                                        </p:attrNameLst>
                                      </p:cBhvr>
                                    </p:animRot>
                                    <p:animRot by="1500000">
                                      <p:cBhvr>
                                        <p:cTn id="10" dur="125" fill="hold">
                                          <p:stCondLst>
                                            <p:cond delay="375"/>
                                          </p:stCondLst>
                                        </p:cTn>
                                        <p:tgtEl>
                                          <p:spTgt spid="3">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E7C8E186-CC1F-4D65-861E-35EC5406945B}"/>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A4E71CC-717A-43C6-9AC9-E88CE0F70B6D}"/>
              </a:ext>
            </a:extLst>
          </p:cNvPr>
          <p:cNvSpPr>
            <a:spLocks noGrp="1"/>
          </p:cNvSpPr>
          <p:nvPr>
            <p:ph idx="1"/>
          </p:nvPr>
        </p:nvSpPr>
        <p:spPr>
          <a:xfrm>
            <a:off x="1447965" y="1989626"/>
            <a:ext cx="8497672" cy="528605"/>
          </a:xfrm>
        </p:spPr>
        <p:txBody>
          <a:bodyPr>
            <a:normAutofit fontScale="25000" lnSpcReduction="20000"/>
          </a:bodyPr>
          <a:lstStyle/>
          <a:p>
            <a:pPr marL="0" indent="0">
              <a:buNone/>
            </a:pPr>
            <a:r>
              <a:rPr kumimoji="1" lang="en-US" altLang="ja-JP" sz="9600" dirty="0"/>
              <a:t>DOJO</a:t>
            </a:r>
            <a:r>
              <a:rPr kumimoji="1" lang="ja-JP" altLang="en-US" sz="9600" dirty="0"/>
              <a:t>運営局の方へのヒアリング</a:t>
            </a:r>
            <a:r>
              <a:rPr lang="ja-JP" altLang="en-US" sz="9600" dirty="0"/>
              <a:t>　オンラインゆえの問題点</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
        <p:nvSpPr>
          <p:cNvPr id="4" name="スライド番号プレースホルダー 3">
            <a:extLst>
              <a:ext uri="{FF2B5EF4-FFF2-40B4-BE49-F238E27FC236}">
                <a16:creationId xmlns:a16="http://schemas.microsoft.com/office/drawing/2014/main" id="{1032E3A8-AC41-4F63-9FE7-F44BCC89B9B2}"/>
              </a:ext>
            </a:extLst>
          </p:cNvPr>
          <p:cNvSpPr>
            <a:spLocks noGrp="1"/>
          </p:cNvSpPr>
          <p:nvPr>
            <p:ph type="sldNum" sz="quarter" idx="12"/>
          </p:nvPr>
        </p:nvSpPr>
        <p:spPr/>
        <p:txBody>
          <a:bodyPr/>
          <a:lstStyle/>
          <a:p>
            <a:fld id="{8A7A6979-0714-4377-B894-6BE4C2D6E202}" type="slidenum">
              <a:rPr lang="en-US" smtClean="0"/>
              <a:pPr/>
              <a:t>5</a:t>
            </a:fld>
            <a:endParaRPr lang="en-US" dirty="0"/>
          </a:p>
        </p:txBody>
      </p:sp>
      <p:pic>
        <p:nvPicPr>
          <p:cNvPr id="6" name="図 5" descr="黒いバックグラウンドの前に座っている人形&#10;&#10;低い精度で自動的に生成された説明">
            <a:extLst>
              <a:ext uri="{FF2B5EF4-FFF2-40B4-BE49-F238E27FC236}">
                <a16:creationId xmlns:a16="http://schemas.microsoft.com/office/drawing/2014/main" id="{4530FC8E-E0EF-48B6-955B-2BB26C08F565}"/>
              </a:ext>
            </a:extLst>
          </p:cNvPr>
          <p:cNvPicPr>
            <a:picLocks noChangeAspect="1"/>
          </p:cNvPicPr>
          <p:nvPr/>
        </p:nvPicPr>
        <p:blipFill>
          <a:blip r:embed="rId3"/>
          <a:stretch>
            <a:fillRect/>
          </a:stretch>
        </p:blipFill>
        <p:spPr>
          <a:xfrm>
            <a:off x="8435977" y="2518231"/>
            <a:ext cx="1509660" cy="1910962"/>
          </a:xfrm>
          <a:prstGeom prst="rect">
            <a:avLst/>
          </a:prstGeom>
        </p:spPr>
      </p:pic>
      <p:pic>
        <p:nvPicPr>
          <p:cNvPr id="9" name="図 8" descr="男性の顔の絵&#10;&#10;低い精度で自動的に生成された説明">
            <a:extLst>
              <a:ext uri="{FF2B5EF4-FFF2-40B4-BE49-F238E27FC236}">
                <a16:creationId xmlns:a16="http://schemas.microsoft.com/office/drawing/2014/main" id="{7C1E8095-5280-49F1-816B-5151C952EFB3}"/>
              </a:ext>
            </a:extLst>
          </p:cNvPr>
          <p:cNvPicPr>
            <a:picLocks noChangeAspect="1"/>
          </p:cNvPicPr>
          <p:nvPr/>
        </p:nvPicPr>
        <p:blipFill>
          <a:blip r:embed="rId4"/>
          <a:stretch>
            <a:fillRect/>
          </a:stretch>
        </p:blipFill>
        <p:spPr>
          <a:xfrm>
            <a:off x="2024957" y="4511892"/>
            <a:ext cx="1509660" cy="1910962"/>
          </a:xfrm>
          <a:prstGeom prst="rect">
            <a:avLst/>
          </a:prstGeom>
        </p:spPr>
      </p:pic>
      <p:sp>
        <p:nvSpPr>
          <p:cNvPr id="5" name="吹き出し: 角を丸めた四角形 4">
            <a:extLst>
              <a:ext uri="{FF2B5EF4-FFF2-40B4-BE49-F238E27FC236}">
                <a16:creationId xmlns:a16="http://schemas.microsoft.com/office/drawing/2014/main" id="{F1071F41-5A0A-437D-8EA9-E7FE085F175E}"/>
              </a:ext>
            </a:extLst>
          </p:cNvPr>
          <p:cNvSpPr/>
          <p:nvPr/>
        </p:nvSpPr>
        <p:spPr>
          <a:xfrm>
            <a:off x="4068417" y="4688115"/>
            <a:ext cx="5632174" cy="1394633"/>
          </a:xfrm>
          <a:prstGeom prst="wedgeRoundRectCallout">
            <a:avLst>
              <a:gd name="adj1" fmla="val -62009"/>
              <a:gd name="adj2" fmla="val -6425"/>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000" b="1" dirty="0">
                <a:solidFill>
                  <a:schemeClr val="tx1"/>
                </a:solidFill>
                <a:ea typeface="メイリオ" panose="020B0604030504040204" pitchFamily="50" charset="-128"/>
              </a:rPr>
              <a:t>　表情・声色での把握ができない</a:t>
            </a:r>
            <a:endParaRPr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　自己申告に頼ってしまう</a:t>
            </a:r>
            <a:endParaRPr kumimoji="1" lang="ja-JP" altLang="en-US" sz="2000" b="1" dirty="0">
              <a:solidFill>
                <a:schemeClr val="tx1"/>
              </a:solidFill>
              <a:ea typeface="メイリオ" panose="020B0604030504040204" pitchFamily="50" charset="-128"/>
            </a:endParaRPr>
          </a:p>
        </p:txBody>
      </p:sp>
      <p:sp>
        <p:nvSpPr>
          <p:cNvPr id="7" name="吹き出し: 角を丸めた四角形 6">
            <a:extLst>
              <a:ext uri="{FF2B5EF4-FFF2-40B4-BE49-F238E27FC236}">
                <a16:creationId xmlns:a16="http://schemas.microsoft.com/office/drawing/2014/main" id="{992D78C2-2E98-4184-AC3B-8E0F6FB4302F}"/>
              </a:ext>
            </a:extLst>
          </p:cNvPr>
          <p:cNvSpPr/>
          <p:nvPr/>
        </p:nvSpPr>
        <p:spPr>
          <a:xfrm>
            <a:off x="2246363" y="2698594"/>
            <a:ext cx="5422765" cy="1378152"/>
          </a:xfrm>
          <a:prstGeom prst="wedgeRoundRectCallout">
            <a:avLst>
              <a:gd name="adj1" fmla="val 64456"/>
              <a:gd name="adj2" fmla="val -9530"/>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kumimoji="1" lang="ja-JP" altLang="en-US" sz="2000" b="1" dirty="0">
                <a:solidFill>
                  <a:schemeClr val="tx1"/>
                </a:solidFill>
                <a:ea typeface="メイリオ" panose="020B0604030504040204" pitchFamily="50" charset="-128"/>
              </a:rPr>
              <a:t>メンタル面の把握に不安</a:t>
            </a:r>
            <a:endParaRPr kumimoji="1"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不調のサインを汲み取りにくい</a:t>
            </a:r>
            <a:endParaRPr lang="en-US" altLang="ja-JP" sz="2000" b="1" dirty="0">
              <a:solidFill>
                <a:schemeClr val="tx1"/>
              </a:solidFill>
              <a:ea typeface="メイリオ" panose="020B0604030504040204" pitchFamily="50" charset="-128"/>
            </a:endParaRPr>
          </a:p>
        </p:txBody>
      </p:sp>
    </p:spTree>
    <p:extLst>
      <p:ext uri="{BB962C8B-B14F-4D97-AF65-F5344CB8AC3E}">
        <p14:creationId xmlns:p14="http://schemas.microsoft.com/office/powerpoint/2010/main" val="237237620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4" name="スライド番号プレースホルダー 3">
            <a:extLst>
              <a:ext uri="{FF2B5EF4-FFF2-40B4-BE49-F238E27FC236}">
                <a16:creationId xmlns:a16="http://schemas.microsoft.com/office/drawing/2014/main" id="{DFAB9270-2F18-405E-A100-3F6B7EB478A8}"/>
              </a:ext>
            </a:extLst>
          </p:cNvPr>
          <p:cNvSpPr>
            <a:spLocks noGrp="1"/>
          </p:cNvSpPr>
          <p:nvPr>
            <p:ph type="sldNum" sz="quarter" idx="12"/>
          </p:nvPr>
        </p:nvSpPr>
        <p:spPr/>
        <p:txBody>
          <a:bodyPr/>
          <a:lstStyle/>
          <a:p>
            <a:fld id="{8A7A6979-0714-4377-B894-6BE4C2D6E202}" type="slidenum">
              <a:rPr lang="en-US" smtClean="0"/>
              <a:pPr/>
              <a:t>6</a:t>
            </a:fld>
            <a:endParaRPr lang="en-US" dirty="0"/>
          </a:p>
        </p:txBody>
      </p:sp>
      <p:pic>
        <p:nvPicPr>
          <p:cNvPr id="6" name="図 5" descr="おもちゃ, 時計 が含まれている画像&#10;&#10;自動的に生成された説明">
            <a:extLst>
              <a:ext uri="{FF2B5EF4-FFF2-40B4-BE49-F238E27FC236}">
                <a16:creationId xmlns:a16="http://schemas.microsoft.com/office/drawing/2014/main" id="{61424D31-238F-4BB5-91BD-F672317DA136}"/>
              </a:ext>
            </a:extLst>
          </p:cNvPr>
          <p:cNvPicPr>
            <a:picLocks noChangeAspect="1"/>
          </p:cNvPicPr>
          <p:nvPr/>
        </p:nvPicPr>
        <p:blipFill>
          <a:blip r:embed="rId3"/>
          <a:stretch>
            <a:fillRect/>
          </a:stretch>
        </p:blipFill>
        <p:spPr>
          <a:xfrm>
            <a:off x="3551490" y="4184721"/>
            <a:ext cx="2339678" cy="2603258"/>
          </a:xfrm>
          <a:prstGeom prst="rect">
            <a:avLst/>
          </a:prstGeom>
        </p:spPr>
      </p:pic>
      <p:pic>
        <p:nvPicPr>
          <p:cNvPr id="9" name="図 8" descr="クマのぬいぐるみと人の絵&#10;&#10;中程度の精度で自動的に生成された説明">
            <a:extLst>
              <a:ext uri="{FF2B5EF4-FFF2-40B4-BE49-F238E27FC236}">
                <a16:creationId xmlns:a16="http://schemas.microsoft.com/office/drawing/2014/main" id="{9B2C2D7B-27DF-49FA-8980-2077D7B60B63}"/>
              </a:ext>
            </a:extLst>
          </p:cNvPr>
          <p:cNvPicPr>
            <a:picLocks noChangeAspect="1"/>
          </p:cNvPicPr>
          <p:nvPr/>
        </p:nvPicPr>
        <p:blipFill>
          <a:blip r:embed="rId4"/>
          <a:stretch>
            <a:fillRect/>
          </a:stretch>
        </p:blipFill>
        <p:spPr>
          <a:xfrm>
            <a:off x="6094959" y="4307517"/>
            <a:ext cx="2226215" cy="2480462"/>
          </a:xfrm>
          <a:prstGeom prst="rect">
            <a:avLst/>
          </a:prstGeom>
        </p:spPr>
      </p:pic>
      <p:sp>
        <p:nvSpPr>
          <p:cNvPr id="11" name="吹き出し: 角を丸めた四角形 10">
            <a:extLst>
              <a:ext uri="{FF2B5EF4-FFF2-40B4-BE49-F238E27FC236}">
                <a16:creationId xmlns:a16="http://schemas.microsoft.com/office/drawing/2014/main" id="{6075E3E8-C91C-4542-A3B3-C07609F2C10E}"/>
              </a:ext>
            </a:extLst>
          </p:cNvPr>
          <p:cNvSpPr/>
          <p:nvPr/>
        </p:nvSpPr>
        <p:spPr>
          <a:xfrm>
            <a:off x="2114721" y="2372530"/>
            <a:ext cx="7758147" cy="1771058"/>
          </a:xfrm>
          <a:prstGeom prst="wedgeRoundRectCallout">
            <a:avLst>
              <a:gd name="adj1" fmla="val 1008"/>
              <a:gd name="adj2" fmla="val 59507"/>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solidFill>
                  <a:schemeClr val="tx1"/>
                </a:solidFill>
                <a:ea typeface="メイリオ" panose="020B0604030504040204" pitchFamily="50" charset="-128"/>
              </a:rPr>
              <a:t>他の受講者とのコミュニケーションの機会が少ない！</a:t>
            </a:r>
            <a:endParaRPr kumimoji="1" lang="en-US" altLang="ja-JP" sz="2000" b="1" dirty="0">
              <a:solidFill>
                <a:schemeClr val="tx1"/>
              </a:solidFill>
              <a:ea typeface="メイリオ" panose="020B0604030504040204" pitchFamily="50" charset="-128"/>
            </a:endParaRPr>
          </a:p>
          <a:p>
            <a:pPr algn="ctr"/>
            <a:endParaRPr kumimoji="1" lang="en-US" altLang="ja-JP" sz="2000" b="1" dirty="0">
              <a:solidFill>
                <a:schemeClr val="tx1"/>
              </a:solidFill>
              <a:ea typeface="メイリオ" panose="020B0604030504040204" pitchFamily="50" charset="-128"/>
            </a:endParaRPr>
          </a:p>
          <a:p>
            <a:pPr algn="ctr"/>
            <a:r>
              <a:rPr lang="ja-JP" altLang="en-US" sz="2000" b="1" dirty="0">
                <a:solidFill>
                  <a:schemeClr val="tx1"/>
                </a:solidFill>
                <a:ea typeface="メイリオ" panose="020B0604030504040204" pitchFamily="50" charset="-128"/>
              </a:rPr>
              <a:t>気軽に受講者だけでコミュニケーションがとりたい！</a:t>
            </a:r>
            <a:endParaRPr lang="en-US" altLang="ja-JP" sz="2000" b="1" dirty="0">
              <a:solidFill>
                <a:schemeClr val="tx1"/>
              </a:solidFill>
              <a:ea typeface="メイリオ" panose="020B0604030504040204" pitchFamily="50" charset="-128"/>
            </a:endParaRPr>
          </a:p>
        </p:txBody>
      </p:sp>
      <p:sp>
        <p:nvSpPr>
          <p:cNvPr id="14" name="コンテンツ プレースホルダー 2">
            <a:extLst>
              <a:ext uri="{FF2B5EF4-FFF2-40B4-BE49-F238E27FC236}">
                <a16:creationId xmlns:a16="http://schemas.microsoft.com/office/drawing/2014/main" id="{11B308D3-797E-4761-8E87-C493ECD1381B}"/>
              </a:ext>
            </a:extLst>
          </p:cNvPr>
          <p:cNvSpPr>
            <a:spLocks noGrp="1"/>
          </p:cNvSpPr>
          <p:nvPr>
            <p:ph idx="1"/>
          </p:nvPr>
        </p:nvSpPr>
        <p:spPr>
          <a:xfrm>
            <a:off x="1473589" y="1929558"/>
            <a:ext cx="8497672" cy="528605"/>
          </a:xfrm>
        </p:spPr>
        <p:txBody>
          <a:bodyPr>
            <a:normAutofit fontScale="25000" lnSpcReduction="20000"/>
          </a:bodyPr>
          <a:lstStyle/>
          <a:p>
            <a:pPr marL="0" indent="0">
              <a:buNone/>
            </a:pPr>
            <a:r>
              <a:rPr lang="ja-JP" altLang="en-US" sz="9600" dirty="0"/>
              <a:t>受講生の意見</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Tree>
    <p:extLst>
      <p:ext uri="{BB962C8B-B14F-4D97-AF65-F5344CB8AC3E}">
        <p14:creationId xmlns:p14="http://schemas.microsoft.com/office/powerpoint/2010/main" val="15924623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制作開始までの経緯</a:t>
            </a:r>
          </a:p>
        </p:txBody>
      </p:sp>
      <p:sp>
        <p:nvSpPr>
          <p:cNvPr id="4" name="スライド番号プレースホルダー 3">
            <a:extLst>
              <a:ext uri="{FF2B5EF4-FFF2-40B4-BE49-F238E27FC236}">
                <a16:creationId xmlns:a16="http://schemas.microsoft.com/office/drawing/2014/main" id="{C43D1AFF-62EE-465C-BAD3-046490390B2B}"/>
              </a:ext>
            </a:extLst>
          </p:cNvPr>
          <p:cNvSpPr>
            <a:spLocks noGrp="1"/>
          </p:cNvSpPr>
          <p:nvPr>
            <p:ph type="sldNum" sz="quarter" idx="12"/>
          </p:nvPr>
        </p:nvSpPr>
        <p:spPr/>
        <p:txBody>
          <a:bodyPr/>
          <a:lstStyle/>
          <a:p>
            <a:fld id="{8A7A6979-0714-4377-B894-6BE4C2D6E202}" type="slidenum">
              <a:rPr lang="en-US" smtClean="0"/>
              <a:pPr/>
              <a:t>7</a:t>
            </a:fld>
            <a:endParaRPr lang="en-US" dirty="0"/>
          </a:p>
        </p:txBody>
      </p:sp>
      <p:sp>
        <p:nvSpPr>
          <p:cNvPr id="5" name="楕円 4">
            <a:extLst>
              <a:ext uri="{FF2B5EF4-FFF2-40B4-BE49-F238E27FC236}">
                <a16:creationId xmlns:a16="http://schemas.microsoft.com/office/drawing/2014/main" id="{9B155EEA-C820-4657-A482-2091797C8AF0}"/>
              </a:ext>
            </a:extLst>
          </p:cNvPr>
          <p:cNvSpPr/>
          <p:nvPr/>
        </p:nvSpPr>
        <p:spPr>
          <a:xfrm>
            <a:off x="6381016" y="2505008"/>
            <a:ext cx="4060845" cy="3843023"/>
          </a:xfrm>
          <a:prstGeom prst="ellipse">
            <a:avLst/>
          </a:prstGeom>
          <a:solidFill>
            <a:schemeClr val="accent1">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1"/>
          </a:lnRef>
          <a:fillRef idx="2">
            <a:schemeClr val="accent1"/>
          </a:fillRef>
          <a:effectRef idx="1">
            <a:schemeClr val="accent1"/>
          </a:effectRef>
          <a:fontRef idx="minor">
            <a:schemeClr val="dk1"/>
          </a:fontRef>
        </p:style>
        <p:txBody>
          <a:bodyPr rtlCol="0" anchor="ctr"/>
          <a:lstStyle/>
          <a:p>
            <a:pPr algn="ctr"/>
            <a:r>
              <a:rPr kumimoji="1" lang="ja-JP" altLang="en-US" sz="2000" b="1" dirty="0">
                <a:solidFill>
                  <a:sysClr val="windowText" lastClr="000000"/>
                </a:solidFill>
                <a:ea typeface="メイリオ" panose="020B0604030504040204" pitchFamily="50" charset="-128"/>
              </a:rPr>
              <a:t>受講者同士の</a:t>
            </a:r>
            <a:endParaRPr kumimoji="1" lang="en-US" altLang="ja-JP" sz="2000" b="1" dirty="0">
              <a:solidFill>
                <a:sysClr val="windowText" lastClr="000000"/>
              </a:solidFill>
              <a:ea typeface="メイリオ" panose="020B0604030504040204" pitchFamily="50" charset="-128"/>
            </a:endParaRPr>
          </a:p>
          <a:p>
            <a:pPr algn="ctr"/>
            <a:r>
              <a:rPr kumimoji="1" lang="ja-JP" altLang="en-US" sz="2000" b="1" dirty="0">
                <a:solidFill>
                  <a:sysClr val="windowText" lastClr="000000"/>
                </a:solidFill>
                <a:ea typeface="メイリオ" panose="020B0604030504040204" pitchFamily="50" charset="-128"/>
              </a:rPr>
              <a:t>コミュニケーション</a:t>
            </a:r>
            <a:endParaRPr kumimoji="1" lang="en-US" altLang="ja-JP" sz="2000" b="1" dirty="0">
              <a:solidFill>
                <a:sysClr val="windowText" lastClr="000000"/>
              </a:solidFill>
              <a:ea typeface="メイリオ" panose="020B0604030504040204" pitchFamily="50" charset="-128"/>
            </a:endParaRPr>
          </a:p>
          <a:p>
            <a:pPr algn="ctr"/>
            <a:endParaRPr kumimoji="1" lang="en-US" altLang="ja-JP" sz="2000" b="1" dirty="0">
              <a:solidFill>
                <a:sysClr val="windowText" lastClr="000000"/>
              </a:solidFill>
              <a:ea typeface="メイリオ" panose="020B0604030504040204" pitchFamily="50" charset="-128"/>
            </a:endParaRPr>
          </a:p>
          <a:p>
            <a:pPr algn="ctr"/>
            <a:r>
              <a:rPr kumimoji="1" lang="ja-JP" altLang="en-US" sz="2000" b="1" dirty="0">
                <a:solidFill>
                  <a:sysClr val="windowText" lastClr="000000"/>
                </a:solidFill>
                <a:ea typeface="メイリオ" panose="020B0604030504040204" pitchFamily="50" charset="-128"/>
              </a:rPr>
              <a:t>精神的負担の軽減</a:t>
            </a:r>
            <a:endParaRPr kumimoji="1" lang="en-US" altLang="ja-JP" sz="2000" b="1" dirty="0">
              <a:solidFill>
                <a:sysClr val="windowText" lastClr="000000"/>
              </a:solidFill>
              <a:ea typeface="メイリオ" panose="020B0604030504040204" pitchFamily="50" charset="-128"/>
            </a:endParaRPr>
          </a:p>
        </p:txBody>
      </p:sp>
      <p:sp>
        <p:nvSpPr>
          <p:cNvPr id="11" name="楕円 10">
            <a:extLst>
              <a:ext uri="{FF2B5EF4-FFF2-40B4-BE49-F238E27FC236}">
                <a16:creationId xmlns:a16="http://schemas.microsoft.com/office/drawing/2014/main" id="{D6D93A18-F767-4EA4-94A0-8CAAA7C72191}"/>
              </a:ext>
            </a:extLst>
          </p:cNvPr>
          <p:cNvSpPr/>
          <p:nvPr/>
        </p:nvSpPr>
        <p:spPr>
          <a:xfrm>
            <a:off x="1750139" y="2505008"/>
            <a:ext cx="4060845" cy="3843023"/>
          </a:xfrm>
          <a:prstGeom prst="ellipse">
            <a:avLst/>
          </a:prstGeom>
          <a:solidFill>
            <a:schemeClr val="tx2">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5"/>
          </a:lnRef>
          <a:fillRef idx="2">
            <a:schemeClr val="accent5"/>
          </a:fillRef>
          <a:effectRef idx="1">
            <a:schemeClr val="accent5"/>
          </a:effectRef>
          <a:fontRef idx="minor">
            <a:schemeClr val="dk1"/>
          </a:fontRef>
        </p:style>
        <p:txBody>
          <a:bodyPr rtlCol="0" anchor="ctr"/>
          <a:lstStyle/>
          <a:p>
            <a:pPr algn="ctr"/>
            <a:r>
              <a:rPr kumimoji="1" lang="ja-JP" altLang="en-US" sz="2000" b="1" dirty="0">
                <a:solidFill>
                  <a:sysClr val="windowText" lastClr="000000"/>
                </a:solidFill>
                <a:ea typeface="メイリオ" panose="020B0604030504040204" pitchFamily="50" charset="-128"/>
              </a:rPr>
              <a:t>受講者理解の手助け</a:t>
            </a:r>
            <a:endParaRPr kumimoji="1" lang="en-US" altLang="ja-JP" sz="2000" b="1" dirty="0">
              <a:solidFill>
                <a:sysClr val="windowText" lastClr="000000"/>
              </a:solidFill>
              <a:ea typeface="メイリオ" panose="020B0604030504040204" pitchFamily="50" charset="-128"/>
            </a:endParaRPr>
          </a:p>
        </p:txBody>
      </p:sp>
      <p:sp>
        <p:nvSpPr>
          <p:cNvPr id="14" name="楕円 13">
            <a:extLst>
              <a:ext uri="{FF2B5EF4-FFF2-40B4-BE49-F238E27FC236}">
                <a16:creationId xmlns:a16="http://schemas.microsoft.com/office/drawing/2014/main" id="{BE1D7F5A-6A7B-40C0-A57E-1EEDED3AAFD0}"/>
              </a:ext>
            </a:extLst>
          </p:cNvPr>
          <p:cNvSpPr/>
          <p:nvPr/>
        </p:nvSpPr>
        <p:spPr>
          <a:xfrm>
            <a:off x="4065578" y="2514842"/>
            <a:ext cx="4060845" cy="3843023"/>
          </a:xfrm>
          <a:prstGeom prst="ellipse">
            <a:avLst/>
          </a:prstGeom>
          <a:solidFill>
            <a:srgbClr val="FFFF99"/>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ea typeface="メイリオ" panose="020B0604030504040204" pitchFamily="50" charset="-128"/>
              </a:rPr>
              <a:t>TERACO</a:t>
            </a:r>
            <a:r>
              <a:rPr kumimoji="1" lang="ja-JP" altLang="en-US" sz="2400" b="1" dirty="0">
                <a:solidFill>
                  <a:schemeClr val="tx1"/>
                </a:solidFill>
                <a:ea typeface="メイリオ" panose="020B0604030504040204" pitchFamily="50" charset="-128"/>
              </a:rPr>
              <a:t>に</a:t>
            </a:r>
            <a:endParaRPr kumimoji="1" lang="en-US" altLang="ja-JP" sz="2400" b="1" dirty="0">
              <a:solidFill>
                <a:schemeClr val="tx1"/>
              </a:solidFill>
              <a:ea typeface="メイリオ" panose="020B0604030504040204" pitchFamily="50" charset="-128"/>
            </a:endParaRPr>
          </a:p>
          <a:p>
            <a:pPr algn="ctr"/>
            <a:r>
              <a:rPr kumimoji="1" lang="ja-JP" altLang="en-US" sz="2400" b="1" dirty="0">
                <a:solidFill>
                  <a:schemeClr val="tx1"/>
                </a:solidFill>
                <a:ea typeface="メイリオ" panose="020B0604030504040204" pitchFamily="50" charset="-128"/>
              </a:rPr>
              <a:t>掲示板機能を追加</a:t>
            </a:r>
          </a:p>
        </p:txBody>
      </p:sp>
    </p:spTree>
    <p:extLst>
      <p:ext uri="{BB962C8B-B14F-4D97-AF65-F5344CB8AC3E}">
        <p14:creationId xmlns:p14="http://schemas.microsoft.com/office/powerpoint/2010/main" val="38079888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3.95833E-6 -3.7037E-7 L 0.18997 0.00394 " pathEditMode="relative" rAng="0" ptsTypes="AA">
                                      <p:cBhvr>
                                        <p:cTn id="6" dur="2000" fill="hold"/>
                                        <p:tgtEl>
                                          <p:spTgt spid="11"/>
                                        </p:tgtEl>
                                        <p:attrNameLst>
                                          <p:attrName>ppt_x</p:attrName>
                                          <p:attrName>ppt_y</p:attrName>
                                        </p:attrNameLst>
                                      </p:cBhvr>
                                      <p:rCtr x="9492" y="185"/>
                                    </p:animMotion>
                                  </p:childTnLst>
                                </p:cTn>
                              </p:par>
                              <p:par>
                                <p:cTn id="7" presetID="35" presetClass="path" presetSubtype="0" accel="50000" decel="50000" fill="hold" grpId="0" nodeType="withEffect">
                                  <p:stCondLst>
                                    <p:cond delay="0"/>
                                  </p:stCondLst>
                                  <p:childTnLst>
                                    <p:animMotion origin="layout" path="M -3.95833E-6 -3.7037E-7 L -0.18997 0.00394 " pathEditMode="relative" rAng="0" ptsTypes="AA">
                                      <p:cBhvr>
                                        <p:cTn id="8" dur="2000" fill="hold"/>
                                        <p:tgtEl>
                                          <p:spTgt spid="5"/>
                                        </p:tgtEl>
                                        <p:attrNameLst>
                                          <p:attrName>ppt_x</p:attrName>
                                          <p:attrName>ppt_y</p:attrName>
                                        </p:attrNameLst>
                                      </p:cBhvr>
                                      <p:rCtr x="-9505" y="185"/>
                                    </p:animMotion>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TERACO</a:t>
            </a:r>
            <a:r>
              <a:rPr kumimoji="1" lang="ja-JP" altLang="en-US" sz="3600" dirty="0">
                <a:solidFill>
                  <a:srgbClr val="FFFFFF"/>
                </a:solidFill>
                <a:latin typeface="メイリオ" panose="020B0604030504040204" pitchFamily="50" charset="-128"/>
              </a:rPr>
              <a:t>って？</a:t>
            </a:r>
          </a:p>
        </p:txBody>
      </p:sp>
      <p:pic>
        <p:nvPicPr>
          <p:cNvPr id="6" name="コンテンツ プレースホルダー 5" descr="グラフィカル ユーザー インターフェイス, テキスト, アプリケーション&#10;&#10;自動的に生成された説明">
            <a:extLst>
              <a:ext uri="{FF2B5EF4-FFF2-40B4-BE49-F238E27FC236}">
                <a16:creationId xmlns:a16="http://schemas.microsoft.com/office/drawing/2014/main" id="{E18DB9CF-38C7-4CB7-9C33-3CEC9E9AEEBB}"/>
              </a:ext>
            </a:extLst>
          </p:cNvPr>
          <p:cNvPicPr>
            <a:picLocks noGrp="1" noChangeAspect="1"/>
          </p:cNvPicPr>
          <p:nvPr>
            <p:ph idx="1"/>
          </p:nvPr>
        </p:nvPicPr>
        <p:blipFill rotWithShape="1">
          <a:blip r:embed="rId3"/>
          <a:srcRect l="2020" t="11869" r="2836" b="8145"/>
          <a:stretch/>
        </p:blipFill>
        <p:spPr>
          <a:xfrm>
            <a:off x="172278" y="2317695"/>
            <a:ext cx="8547652" cy="4040113"/>
          </a:xfrm>
        </p:spPr>
      </p:pic>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9" name="テキスト ボックス 8">
            <a:extLst>
              <a:ext uri="{FF2B5EF4-FFF2-40B4-BE49-F238E27FC236}">
                <a16:creationId xmlns:a16="http://schemas.microsoft.com/office/drawing/2014/main" id="{C1093BC2-3887-433D-9BC8-0F167585B3D3}"/>
              </a:ext>
            </a:extLst>
          </p:cNvPr>
          <p:cNvSpPr txBox="1"/>
          <p:nvPr/>
        </p:nvSpPr>
        <p:spPr>
          <a:xfrm>
            <a:off x="8847092" y="3429000"/>
            <a:ext cx="3344908" cy="1631216"/>
          </a:xfrm>
          <a:prstGeom prst="rect">
            <a:avLst/>
          </a:prstGeom>
          <a:noFill/>
        </p:spPr>
        <p:txBody>
          <a:bodyPr wrap="square" rtlCol="0">
            <a:spAutoFit/>
          </a:bodyPr>
          <a:lstStyle/>
          <a:p>
            <a:pPr algn="ctr"/>
            <a:r>
              <a:rPr kumimoji="1" lang="en-US" altLang="ja-JP" sz="2000" dirty="0">
                <a:highlight>
                  <a:srgbClr val="FFFF99"/>
                </a:highlight>
                <a:latin typeface="メイリオ" panose="020B0604030504040204" pitchFamily="50" charset="-128"/>
                <a:ea typeface="メイリオ" panose="020B0604030504040204" pitchFamily="50" charset="-128"/>
              </a:rPr>
              <a:t>DOJO</a:t>
            </a:r>
            <a:r>
              <a:rPr kumimoji="1" lang="ja-JP" altLang="en-US" sz="2000" dirty="0">
                <a:highlight>
                  <a:srgbClr val="FFFF99"/>
                </a:highlight>
                <a:latin typeface="メイリオ" panose="020B0604030504040204" pitchFamily="50" charset="-128"/>
                <a:ea typeface="メイリオ" panose="020B0604030504040204" pitchFamily="50" charset="-128"/>
              </a:rPr>
              <a:t>受講者や講師用の</a:t>
            </a:r>
            <a:r>
              <a:rPr kumimoji="1" lang="en-US" altLang="ja-JP" sz="2000" dirty="0">
                <a:highlight>
                  <a:srgbClr val="FFFF99"/>
                </a:highlight>
                <a:latin typeface="メイリオ" panose="020B0604030504040204" pitchFamily="50" charset="-128"/>
                <a:ea typeface="メイリオ" panose="020B0604030504040204" pitchFamily="50" charset="-128"/>
              </a:rPr>
              <a:t>HP</a:t>
            </a:r>
          </a:p>
          <a:p>
            <a:pPr algn="ctr"/>
            <a:endParaRPr kumimoji="1" lang="en-US" altLang="ja-JP" sz="2000" dirty="0">
              <a:latin typeface="メイリオ" panose="020B0604030504040204" pitchFamily="50" charset="-128"/>
              <a:ea typeface="メイリオ" panose="020B0604030504040204" pitchFamily="50" charset="-128"/>
            </a:endParaRPr>
          </a:p>
          <a:p>
            <a:pPr algn="ctr"/>
            <a:r>
              <a:rPr kumimoji="1" lang="ja-JP" altLang="en-US" sz="2000" dirty="0">
                <a:latin typeface="メイリオ" panose="020B0604030504040204" pitchFamily="50" charset="-128"/>
                <a:ea typeface="メイリオ" panose="020B0604030504040204" pitchFamily="50" charset="-128"/>
              </a:rPr>
              <a:t>勤怠管理</a:t>
            </a:r>
            <a:endParaRPr kumimoji="1" lang="en-US" altLang="ja-JP" sz="2000" dirty="0">
              <a:latin typeface="メイリオ" panose="020B0604030504040204" pitchFamily="50" charset="-128"/>
              <a:ea typeface="メイリオ" panose="020B0604030504040204" pitchFamily="50" charset="-128"/>
            </a:endParaRPr>
          </a:p>
          <a:p>
            <a:pPr algn="ctr"/>
            <a:r>
              <a:rPr kumimoji="1" lang="ja-JP" altLang="en-US" sz="2000" dirty="0">
                <a:latin typeface="メイリオ" panose="020B0604030504040204" pitchFamily="50" charset="-128"/>
                <a:ea typeface="メイリオ" panose="020B0604030504040204" pitchFamily="50" charset="-128"/>
              </a:rPr>
              <a:t>日報提出</a:t>
            </a:r>
            <a:endParaRPr kumimoji="1" lang="en-US" altLang="ja-JP" sz="2000" dirty="0">
              <a:latin typeface="メイリオ" panose="020B0604030504040204" pitchFamily="50" charset="-128"/>
              <a:ea typeface="メイリオ" panose="020B0604030504040204" pitchFamily="50" charset="-128"/>
            </a:endParaRPr>
          </a:p>
          <a:p>
            <a:pPr algn="ctr"/>
            <a:r>
              <a:rPr kumimoji="1" lang="en-US" altLang="ja-JP" sz="2000" dirty="0">
                <a:latin typeface="メイリオ" panose="020B0604030504040204" pitchFamily="50" charset="-128"/>
                <a:ea typeface="メイリオ" panose="020B0604030504040204" pitchFamily="50" charset="-128"/>
              </a:rPr>
              <a:t>zoom</a:t>
            </a:r>
            <a:r>
              <a:rPr kumimoji="1" lang="ja-JP" altLang="en-US" sz="2000" dirty="0">
                <a:latin typeface="メイリオ" panose="020B0604030504040204" pitchFamily="50" charset="-128"/>
                <a:ea typeface="メイリオ" panose="020B0604030504040204" pitchFamily="50" charset="-128"/>
              </a:rPr>
              <a:t>等への参加</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51306392"/>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PR</a:t>
            </a:r>
            <a:r>
              <a:rPr kumimoji="1" lang="ja-JP" altLang="en-US" sz="3600" dirty="0">
                <a:solidFill>
                  <a:srgbClr val="FFFFFF"/>
                </a:solidFill>
                <a:latin typeface="メイリオ" panose="020B0604030504040204" pitchFamily="50" charset="-128"/>
              </a:rPr>
              <a:t>ポイント</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コンテンツ プレースホルダー 4">
            <a:extLst>
              <a:ext uri="{FF2B5EF4-FFF2-40B4-BE49-F238E27FC236}">
                <a16:creationId xmlns:a16="http://schemas.microsoft.com/office/drawing/2014/main" id="{18876A95-D47F-409D-A626-4EF473120943}"/>
              </a:ext>
            </a:extLst>
          </p:cNvPr>
          <p:cNvSpPr>
            <a:spLocks noGrp="1"/>
          </p:cNvSpPr>
          <p:nvPr>
            <p:ph idx="1"/>
          </p:nvPr>
        </p:nvSpPr>
        <p:spPr/>
        <p:txBody>
          <a:bodyPr>
            <a:normAutofit/>
          </a:bodyPr>
          <a:lstStyle/>
          <a:p>
            <a:pPr marL="0" indent="0">
              <a:buNone/>
            </a:pPr>
            <a:endParaRPr lang="en-US" altLang="ja-JP" sz="3600" dirty="0"/>
          </a:p>
          <a:p>
            <a:pPr marL="0" indent="0">
              <a:buNone/>
            </a:pPr>
            <a:r>
              <a:rPr lang="ja-JP" altLang="en-US" sz="3600" dirty="0"/>
              <a:t>①匿名化</a:t>
            </a:r>
            <a:endParaRPr lang="en-US" altLang="ja-JP" sz="3600" dirty="0"/>
          </a:p>
          <a:p>
            <a:pPr marL="0" indent="0">
              <a:buNone/>
            </a:pPr>
            <a:endParaRPr lang="en-US" altLang="ja-JP" sz="3600" dirty="0"/>
          </a:p>
          <a:p>
            <a:pPr marL="0" indent="0">
              <a:buNone/>
            </a:pPr>
            <a:r>
              <a:rPr lang="ja-JP" altLang="en-US" sz="3600" dirty="0"/>
              <a:t>②受講者同士のみでのコミュニケーション</a:t>
            </a:r>
            <a:endParaRPr lang="en-US" altLang="ja-JP" sz="3600" dirty="0"/>
          </a:p>
          <a:p>
            <a:pPr marL="0" indent="0">
              <a:buNone/>
            </a:pPr>
            <a:endParaRPr lang="en-US" altLang="ja-JP" sz="3600" dirty="0"/>
          </a:p>
          <a:p>
            <a:pPr marL="0" indent="0">
              <a:buNone/>
            </a:pPr>
            <a:r>
              <a:rPr lang="ja-JP" altLang="en-US" sz="3600" dirty="0"/>
              <a:t>③誹謗中傷等への対策</a:t>
            </a:r>
            <a:endParaRPr lang="en-US" altLang="ja-JP" sz="3600" dirty="0"/>
          </a:p>
          <a:p>
            <a:pPr marL="0" indent="0">
              <a:buNone/>
            </a:pPr>
            <a:endParaRPr lang="ja-JP" altLang="en-US" sz="3200" dirty="0"/>
          </a:p>
        </p:txBody>
      </p:sp>
    </p:spTree>
    <p:extLst>
      <p:ext uri="{BB962C8B-B14F-4D97-AF65-F5344CB8AC3E}">
        <p14:creationId xmlns:p14="http://schemas.microsoft.com/office/powerpoint/2010/main" val="4153542808"/>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縞模様">
  <a:themeElements>
    <a:clrScheme name="縞模様">
      <a:dk1>
        <a:srgbClr val="2C2C2C"/>
      </a:dk1>
      <a:lt1>
        <a:srgbClr val="FFFFFF"/>
      </a:lt1>
      <a:dk2>
        <a:srgbClr val="F56617"/>
      </a:dk2>
      <a:lt2>
        <a:srgbClr val="DDDDDD"/>
      </a:lt2>
      <a:accent1>
        <a:srgbClr val="FFC000"/>
      </a:accent1>
      <a:accent2>
        <a:srgbClr val="BD582C"/>
      </a:accent2>
      <a:accent3>
        <a:srgbClr val="865640"/>
      </a:accent3>
      <a:accent4>
        <a:srgbClr val="9B8357"/>
      </a:accent4>
      <a:accent5>
        <a:srgbClr val="C2BC80"/>
      </a:accent5>
      <a:accent6>
        <a:srgbClr val="94A080"/>
      </a:accent6>
      <a:hlink>
        <a:srgbClr val="FF9933"/>
      </a:hlink>
      <a:folHlink>
        <a:srgbClr val="6C606A"/>
      </a:folHlink>
    </a:clrScheme>
    <a:fontScheme name="縞模様">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縞模様">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B7CF026C-957E-4F4E-893C-D02C23AB63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1213</TotalTime>
  <Words>1337</Words>
  <Application>Microsoft Office PowerPoint</Application>
  <PresentationFormat>ワイド画面</PresentationFormat>
  <Paragraphs>265</Paragraphs>
  <Slides>26</Slides>
  <Notes>10</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26</vt:i4>
      </vt:variant>
    </vt:vector>
  </HeadingPairs>
  <TitlesOfParts>
    <vt:vector size="33" baseType="lpstr">
      <vt:lpstr>NotoSansJP</vt:lpstr>
      <vt:lpstr>メイリオ</vt:lpstr>
      <vt:lpstr>游ゴシック</vt:lpstr>
      <vt:lpstr>Arial</vt:lpstr>
      <vt:lpstr>Corbel</vt:lpstr>
      <vt:lpstr>Wingdings</vt:lpstr>
      <vt:lpstr>縞模様</vt:lpstr>
      <vt:lpstr>研修成果発表</vt:lpstr>
      <vt:lpstr>チームメンバー</vt:lpstr>
      <vt:lpstr>本日の発表の流れ</vt:lpstr>
      <vt:lpstr>本日の発表の流れ</vt:lpstr>
      <vt:lpstr>制作開始までの経緯</vt:lpstr>
      <vt:lpstr>制作開始までの経緯</vt:lpstr>
      <vt:lpstr>制作開始までの経緯</vt:lpstr>
      <vt:lpstr>TERACOって？</vt:lpstr>
      <vt:lpstr>PRポイント</vt:lpstr>
      <vt:lpstr>PRポイント①</vt:lpstr>
      <vt:lpstr>PRポイント②</vt:lpstr>
      <vt:lpstr>PRポイント③</vt:lpstr>
      <vt:lpstr>本日の発表の流れ</vt:lpstr>
      <vt:lpstr>チームの目標</vt:lpstr>
      <vt:lpstr>チームの成果</vt:lpstr>
      <vt:lpstr>画面遷移</vt:lpstr>
      <vt:lpstr>本日の発表の流れ</vt:lpstr>
      <vt:lpstr>本日の発表の流れ</vt:lpstr>
      <vt:lpstr>チームリーダー　   深田</vt:lpstr>
      <vt:lpstr>DBA担当　     三田</vt:lpstr>
      <vt:lpstr>構成管理担当　    中村</vt:lpstr>
      <vt:lpstr>発表担当　     福田</vt:lpstr>
      <vt:lpstr>コミュニケーション担当　 高橋</vt:lpstr>
      <vt:lpstr>品質管理担当　    新川</vt:lpstr>
      <vt:lpstr>PowerPoint プレゼンテーション</vt:lpstr>
      <vt:lpstr>謝辞</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研修成果発表</dc:title>
  <dc:creator>福田　実央</dc:creator>
  <cp:lastModifiedBy>福田　実央</cp:lastModifiedBy>
  <cp:revision>49</cp:revision>
  <dcterms:created xsi:type="dcterms:W3CDTF">2021-06-22T04:38:40Z</dcterms:created>
  <dcterms:modified xsi:type="dcterms:W3CDTF">2021-06-24T08:48:52Z</dcterms:modified>
</cp:coreProperties>
</file>

<file path=docProps/thumbnail.jpeg>
</file>